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7" r:id="rId3"/>
    <p:sldId id="258" r:id="rId4"/>
    <p:sldId id="261" r:id="rId5"/>
    <p:sldId id="262" r:id="rId6"/>
    <p:sldId id="263" r:id="rId7"/>
    <p:sldId id="264" r:id="rId8"/>
    <p:sldId id="267" r:id="rId9"/>
    <p:sldId id="268" r:id="rId10"/>
    <p:sldId id="290" r:id="rId11"/>
    <p:sldId id="266" r:id="rId12"/>
    <p:sldId id="269" r:id="rId13"/>
    <p:sldId id="270" r:id="rId14"/>
    <p:sldId id="271" r:id="rId15"/>
    <p:sldId id="272" r:id="rId16"/>
    <p:sldId id="273" r:id="rId17"/>
    <p:sldId id="274" r:id="rId18"/>
    <p:sldId id="276" r:id="rId19"/>
    <p:sldId id="277" r:id="rId20"/>
    <p:sldId id="278" r:id="rId21"/>
    <p:sldId id="291" r:id="rId22"/>
    <p:sldId id="279" r:id="rId23"/>
    <p:sldId id="280" r:id="rId24"/>
    <p:sldId id="281" r:id="rId25"/>
    <p:sldId id="282" r:id="rId26"/>
    <p:sldId id="283" r:id="rId27"/>
    <p:sldId id="284" r:id="rId28"/>
    <p:sldId id="286" r:id="rId29"/>
    <p:sldId id="287" r:id="rId30"/>
    <p:sldId id="288" r:id="rId31"/>
    <p:sldId id="289" r:id="rId32"/>
  </p:sldIdLst>
  <p:sldSz cx="5327650"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1678" userDrawn="1">
          <p15:clr>
            <a:srgbClr val="A4A3A4"/>
          </p15:clr>
        </p15:guide>
        <p15:guide id="3" orient="horz"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BB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showGuides="1">
      <p:cViewPr varScale="1">
        <p:scale>
          <a:sx n="146" d="100"/>
          <a:sy n="146" d="100"/>
        </p:scale>
        <p:origin x="4236" y="126"/>
      </p:cViewPr>
      <p:guideLst>
        <p:guide pos="1678"/>
        <p:guide orient="horz"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399574" y="1237197"/>
            <a:ext cx="4528503" cy="2631887"/>
          </a:xfrm>
        </p:spPr>
        <p:txBody>
          <a:bodyPr anchor="b"/>
          <a:lstStyle>
            <a:lvl1pPr algn="ctr">
              <a:defRPr sz="3496"/>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665956" y="3970580"/>
            <a:ext cx="3995738" cy="1825171"/>
          </a:xfrm>
        </p:spPr>
        <p:txBody>
          <a:bodyPr/>
          <a:lstStyle>
            <a:lvl1pPr marL="0" indent="0" algn="ctr">
              <a:buNone/>
              <a:defRPr sz="1398"/>
            </a:lvl1pPr>
            <a:lvl2pPr marL="266365" indent="0" algn="ctr">
              <a:buNone/>
              <a:defRPr sz="1165"/>
            </a:lvl2pPr>
            <a:lvl3pPr marL="532729" indent="0" algn="ctr">
              <a:buNone/>
              <a:defRPr sz="1049"/>
            </a:lvl3pPr>
            <a:lvl4pPr marL="799094" indent="0" algn="ctr">
              <a:buNone/>
              <a:defRPr sz="932"/>
            </a:lvl4pPr>
            <a:lvl5pPr marL="1065459" indent="0" algn="ctr">
              <a:buNone/>
              <a:defRPr sz="932"/>
            </a:lvl5pPr>
            <a:lvl6pPr marL="1331824" indent="0" algn="ctr">
              <a:buNone/>
              <a:defRPr sz="932"/>
            </a:lvl6pPr>
            <a:lvl7pPr marL="1598188" indent="0" algn="ctr">
              <a:buNone/>
              <a:defRPr sz="932"/>
            </a:lvl7pPr>
            <a:lvl8pPr marL="1864553" indent="0" algn="ctr">
              <a:buNone/>
              <a:defRPr sz="932"/>
            </a:lvl8pPr>
            <a:lvl9pPr marL="2130918" indent="0" algn="ctr">
              <a:buNone/>
              <a:defRPr sz="932"/>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39EB847-CC4B-4B0D-911E-78C552C579C8}" type="datetimeFigureOut">
              <a:rPr lang="it-IT" smtClean="0"/>
              <a:t>26/08/2022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A5375DA-96F8-4EE9-8D74-3BB6D0A15B37}" type="slidenum">
              <a:rPr lang="it-IT" smtClean="0"/>
              <a:t>‹N›</a:t>
            </a:fld>
            <a:endParaRPr lang="it-IT"/>
          </a:p>
        </p:txBody>
      </p:sp>
    </p:spTree>
    <p:extLst>
      <p:ext uri="{BB962C8B-B14F-4D97-AF65-F5344CB8AC3E}">
        <p14:creationId xmlns:p14="http://schemas.microsoft.com/office/powerpoint/2010/main" val="395181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39EB847-CC4B-4B0D-911E-78C552C579C8}" type="datetimeFigureOut">
              <a:rPr lang="it-IT" smtClean="0"/>
              <a:t>26/08/2022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A5375DA-96F8-4EE9-8D74-3BB6D0A15B37}" type="slidenum">
              <a:rPr lang="it-IT" smtClean="0"/>
              <a:t>‹N›</a:t>
            </a:fld>
            <a:endParaRPr lang="it-IT"/>
          </a:p>
        </p:txBody>
      </p:sp>
    </p:spTree>
    <p:extLst>
      <p:ext uri="{BB962C8B-B14F-4D97-AF65-F5344CB8AC3E}">
        <p14:creationId xmlns:p14="http://schemas.microsoft.com/office/powerpoint/2010/main" val="3736441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2600" y="402483"/>
            <a:ext cx="1148775" cy="6406475"/>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366276" y="402483"/>
            <a:ext cx="3379728" cy="640647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39EB847-CC4B-4B0D-911E-78C552C579C8}" type="datetimeFigureOut">
              <a:rPr lang="it-IT" smtClean="0"/>
              <a:t>26/08/2022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A5375DA-96F8-4EE9-8D74-3BB6D0A15B37}" type="slidenum">
              <a:rPr lang="it-IT" smtClean="0"/>
              <a:t>‹N›</a:t>
            </a:fld>
            <a:endParaRPr lang="it-IT"/>
          </a:p>
        </p:txBody>
      </p:sp>
    </p:spTree>
    <p:extLst>
      <p:ext uri="{BB962C8B-B14F-4D97-AF65-F5344CB8AC3E}">
        <p14:creationId xmlns:p14="http://schemas.microsoft.com/office/powerpoint/2010/main" val="3988110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39EB847-CC4B-4B0D-911E-78C552C579C8}" type="datetimeFigureOut">
              <a:rPr lang="it-IT" smtClean="0"/>
              <a:t>26/08/2022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A5375DA-96F8-4EE9-8D74-3BB6D0A15B37}" type="slidenum">
              <a:rPr lang="it-IT" smtClean="0"/>
              <a:t>‹N›</a:t>
            </a:fld>
            <a:endParaRPr lang="it-IT"/>
          </a:p>
        </p:txBody>
      </p:sp>
    </p:spTree>
    <p:extLst>
      <p:ext uri="{BB962C8B-B14F-4D97-AF65-F5344CB8AC3E}">
        <p14:creationId xmlns:p14="http://schemas.microsoft.com/office/powerpoint/2010/main" val="4157558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363501" y="1884671"/>
            <a:ext cx="4595098" cy="3144614"/>
          </a:xfrm>
        </p:spPr>
        <p:txBody>
          <a:bodyPr anchor="b"/>
          <a:lstStyle>
            <a:lvl1pPr>
              <a:defRPr sz="3496"/>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363501" y="5059035"/>
            <a:ext cx="4595098" cy="1653678"/>
          </a:xfrm>
        </p:spPr>
        <p:txBody>
          <a:bodyPr/>
          <a:lstStyle>
            <a:lvl1pPr marL="0" indent="0">
              <a:buNone/>
              <a:defRPr sz="1398">
                <a:solidFill>
                  <a:schemeClr val="tx1"/>
                </a:solidFill>
              </a:defRPr>
            </a:lvl1pPr>
            <a:lvl2pPr marL="266365" indent="0">
              <a:buNone/>
              <a:defRPr sz="1165">
                <a:solidFill>
                  <a:schemeClr val="tx1">
                    <a:tint val="75000"/>
                  </a:schemeClr>
                </a:solidFill>
              </a:defRPr>
            </a:lvl2pPr>
            <a:lvl3pPr marL="532729" indent="0">
              <a:buNone/>
              <a:defRPr sz="1049">
                <a:solidFill>
                  <a:schemeClr val="tx1">
                    <a:tint val="75000"/>
                  </a:schemeClr>
                </a:solidFill>
              </a:defRPr>
            </a:lvl3pPr>
            <a:lvl4pPr marL="799094" indent="0">
              <a:buNone/>
              <a:defRPr sz="932">
                <a:solidFill>
                  <a:schemeClr val="tx1">
                    <a:tint val="75000"/>
                  </a:schemeClr>
                </a:solidFill>
              </a:defRPr>
            </a:lvl4pPr>
            <a:lvl5pPr marL="1065459" indent="0">
              <a:buNone/>
              <a:defRPr sz="932">
                <a:solidFill>
                  <a:schemeClr val="tx1">
                    <a:tint val="75000"/>
                  </a:schemeClr>
                </a:solidFill>
              </a:defRPr>
            </a:lvl5pPr>
            <a:lvl6pPr marL="1331824" indent="0">
              <a:buNone/>
              <a:defRPr sz="932">
                <a:solidFill>
                  <a:schemeClr val="tx1">
                    <a:tint val="75000"/>
                  </a:schemeClr>
                </a:solidFill>
              </a:defRPr>
            </a:lvl6pPr>
            <a:lvl7pPr marL="1598188" indent="0">
              <a:buNone/>
              <a:defRPr sz="932">
                <a:solidFill>
                  <a:schemeClr val="tx1">
                    <a:tint val="75000"/>
                  </a:schemeClr>
                </a:solidFill>
              </a:defRPr>
            </a:lvl7pPr>
            <a:lvl8pPr marL="1864553" indent="0">
              <a:buNone/>
              <a:defRPr sz="932">
                <a:solidFill>
                  <a:schemeClr val="tx1">
                    <a:tint val="75000"/>
                  </a:schemeClr>
                </a:solidFill>
              </a:defRPr>
            </a:lvl8pPr>
            <a:lvl9pPr marL="2130918" indent="0">
              <a:buNone/>
              <a:defRPr sz="932">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39EB847-CC4B-4B0D-911E-78C552C579C8}" type="datetimeFigureOut">
              <a:rPr lang="it-IT" smtClean="0"/>
              <a:t>26/08/2022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A5375DA-96F8-4EE9-8D74-3BB6D0A15B37}" type="slidenum">
              <a:rPr lang="it-IT" smtClean="0"/>
              <a:t>‹N›</a:t>
            </a:fld>
            <a:endParaRPr lang="it-IT"/>
          </a:p>
        </p:txBody>
      </p:sp>
    </p:spTree>
    <p:extLst>
      <p:ext uri="{BB962C8B-B14F-4D97-AF65-F5344CB8AC3E}">
        <p14:creationId xmlns:p14="http://schemas.microsoft.com/office/powerpoint/2010/main" val="60873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366276" y="2012414"/>
            <a:ext cx="2264251" cy="479654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2697123" y="2012414"/>
            <a:ext cx="2264251" cy="479654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839EB847-CC4B-4B0D-911E-78C552C579C8}" type="datetimeFigureOut">
              <a:rPr lang="it-IT" smtClean="0"/>
              <a:t>26/08/2022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A5375DA-96F8-4EE9-8D74-3BB6D0A15B37}" type="slidenum">
              <a:rPr lang="it-IT" smtClean="0"/>
              <a:t>‹N›</a:t>
            </a:fld>
            <a:endParaRPr lang="it-IT"/>
          </a:p>
        </p:txBody>
      </p:sp>
    </p:spTree>
    <p:extLst>
      <p:ext uri="{BB962C8B-B14F-4D97-AF65-F5344CB8AC3E}">
        <p14:creationId xmlns:p14="http://schemas.microsoft.com/office/powerpoint/2010/main" val="1914412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366970" y="402484"/>
            <a:ext cx="4595098" cy="1461188"/>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366971" y="1853171"/>
            <a:ext cx="2253845" cy="908210"/>
          </a:xfrm>
        </p:spPr>
        <p:txBody>
          <a:bodyPr anchor="b"/>
          <a:lstStyle>
            <a:lvl1pPr marL="0" indent="0">
              <a:buNone/>
              <a:defRPr sz="1398" b="1"/>
            </a:lvl1pPr>
            <a:lvl2pPr marL="266365" indent="0">
              <a:buNone/>
              <a:defRPr sz="1165" b="1"/>
            </a:lvl2pPr>
            <a:lvl3pPr marL="532729" indent="0">
              <a:buNone/>
              <a:defRPr sz="1049" b="1"/>
            </a:lvl3pPr>
            <a:lvl4pPr marL="799094" indent="0">
              <a:buNone/>
              <a:defRPr sz="932" b="1"/>
            </a:lvl4pPr>
            <a:lvl5pPr marL="1065459" indent="0">
              <a:buNone/>
              <a:defRPr sz="932" b="1"/>
            </a:lvl5pPr>
            <a:lvl6pPr marL="1331824" indent="0">
              <a:buNone/>
              <a:defRPr sz="932" b="1"/>
            </a:lvl6pPr>
            <a:lvl7pPr marL="1598188" indent="0">
              <a:buNone/>
              <a:defRPr sz="932" b="1"/>
            </a:lvl7pPr>
            <a:lvl8pPr marL="1864553" indent="0">
              <a:buNone/>
              <a:defRPr sz="932" b="1"/>
            </a:lvl8pPr>
            <a:lvl9pPr marL="2130918" indent="0">
              <a:buNone/>
              <a:defRPr sz="932" b="1"/>
            </a:lvl9pPr>
          </a:lstStyle>
          <a:p>
            <a:pPr lvl="0"/>
            <a:r>
              <a:rPr lang="it-IT"/>
              <a:t>Fare clic per modificare gli stili del testo dello schema</a:t>
            </a:r>
          </a:p>
        </p:txBody>
      </p:sp>
      <p:sp>
        <p:nvSpPr>
          <p:cNvPr id="4" name="Content Placeholder 3"/>
          <p:cNvSpPr>
            <a:spLocks noGrp="1"/>
          </p:cNvSpPr>
          <p:nvPr>
            <p:ph sz="half" idx="2"/>
          </p:nvPr>
        </p:nvSpPr>
        <p:spPr>
          <a:xfrm>
            <a:off x="366971" y="2761381"/>
            <a:ext cx="2253845" cy="406157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2697123" y="1853171"/>
            <a:ext cx="2264945" cy="908210"/>
          </a:xfrm>
        </p:spPr>
        <p:txBody>
          <a:bodyPr anchor="b"/>
          <a:lstStyle>
            <a:lvl1pPr marL="0" indent="0">
              <a:buNone/>
              <a:defRPr sz="1398" b="1"/>
            </a:lvl1pPr>
            <a:lvl2pPr marL="266365" indent="0">
              <a:buNone/>
              <a:defRPr sz="1165" b="1"/>
            </a:lvl2pPr>
            <a:lvl3pPr marL="532729" indent="0">
              <a:buNone/>
              <a:defRPr sz="1049" b="1"/>
            </a:lvl3pPr>
            <a:lvl4pPr marL="799094" indent="0">
              <a:buNone/>
              <a:defRPr sz="932" b="1"/>
            </a:lvl4pPr>
            <a:lvl5pPr marL="1065459" indent="0">
              <a:buNone/>
              <a:defRPr sz="932" b="1"/>
            </a:lvl5pPr>
            <a:lvl6pPr marL="1331824" indent="0">
              <a:buNone/>
              <a:defRPr sz="932" b="1"/>
            </a:lvl6pPr>
            <a:lvl7pPr marL="1598188" indent="0">
              <a:buNone/>
              <a:defRPr sz="932" b="1"/>
            </a:lvl7pPr>
            <a:lvl8pPr marL="1864553" indent="0">
              <a:buNone/>
              <a:defRPr sz="932" b="1"/>
            </a:lvl8pPr>
            <a:lvl9pPr marL="2130918" indent="0">
              <a:buNone/>
              <a:defRPr sz="932" b="1"/>
            </a:lvl9pPr>
          </a:lstStyle>
          <a:p>
            <a:pPr lvl="0"/>
            <a:r>
              <a:rPr lang="it-IT"/>
              <a:t>Fare clic per modificare gli stili del testo dello schema</a:t>
            </a:r>
          </a:p>
        </p:txBody>
      </p:sp>
      <p:sp>
        <p:nvSpPr>
          <p:cNvPr id="6" name="Content Placeholder 5"/>
          <p:cNvSpPr>
            <a:spLocks noGrp="1"/>
          </p:cNvSpPr>
          <p:nvPr>
            <p:ph sz="quarter" idx="4"/>
          </p:nvPr>
        </p:nvSpPr>
        <p:spPr>
          <a:xfrm>
            <a:off x="2697123" y="2761381"/>
            <a:ext cx="2264945" cy="406157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39EB847-CC4B-4B0D-911E-78C552C579C8}" type="datetimeFigureOut">
              <a:rPr lang="it-IT" smtClean="0"/>
              <a:t>26/08/2022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9A5375DA-96F8-4EE9-8D74-3BB6D0A15B37}" type="slidenum">
              <a:rPr lang="it-IT" smtClean="0"/>
              <a:t>‹N›</a:t>
            </a:fld>
            <a:endParaRPr lang="it-IT"/>
          </a:p>
        </p:txBody>
      </p:sp>
    </p:spTree>
    <p:extLst>
      <p:ext uri="{BB962C8B-B14F-4D97-AF65-F5344CB8AC3E}">
        <p14:creationId xmlns:p14="http://schemas.microsoft.com/office/powerpoint/2010/main" val="3644504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839EB847-CC4B-4B0D-911E-78C552C579C8}" type="datetimeFigureOut">
              <a:rPr lang="it-IT" smtClean="0"/>
              <a:t>26/08/2022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9A5375DA-96F8-4EE9-8D74-3BB6D0A15B37}" type="slidenum">
              <a:rPr lang="it-IT" smtClean="0"/>
              <a:t>‹N›</a:t>
            </a:fld>
            <a:endParaRPr lang="it-IT"/>
          </a:p>
        </p:txBody>
      </p:sp>
    </p:spTree>
    <p:extLst>
      <p:ext uri="{BB962C8B-B14F-4D97-AF65-F5344CB8AC3E}">
        <p14:creationId xmlns:p14="http://schemas.microsoft.com/office/powerpoint/2010/main" val="363817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9EB847-CC4B-4B0D-911E-78C552C579C8}" type="datetimeFigureOut">
              <a:rPr lang="it-IT" smtClean="0"/>
              <a:t>26/08/2022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9A5375DA-96F8-4EE9-8D74-3BB6D0A15B37}" type="slidenum">
              <a:rPr lang="it-IT" smtClean="0"/>
              <a:t>‹N›</a:t>
            </a:fld>
            <a:endParaRPr lang="it-IT"/>
          </a:p>
        </p:txBody>
      </p:sp>
    </p:spTree>
    <p:extLst>
      <p:ext uri="{BB962C8B-B14F-4D97-AF65-F5344CB8AC3E}">
        <p14:creationId xmlns:p14="http://schemas.microsoft.com/office/powerpoint/2010/main" val="327921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66970" y="503978"/>
            <a:ext cx="1718306" cy="1763924"/>
          </a:xfrm>
        </p:spPr>
        <p:txBody>
          <a:bodyPr anchor="b"/>
          <a:lstStyle>
            <a:lvl1pPr>
              <a:defRPr sz="1864"/>
            </a:lvl1pPr>
          </a:lstStyle>
          <a:p>
            <a:r>
              <a:rPr lang="it-IT"/>
              <a:t>Fare clic per modificare lo stile del titolo dello schema</a:t>
            </a:r>
            <a:endParaRPr lang="en-US" dirty="0"/>
          </a:p>
        </p:txBody>
      </p:sp>
      <p:sp>
        <p:nvSpPr>
          <p:cNvPr id="3" name="Content Placeholder 2"/>
          <p:cNvSpPr>
            <a:spLocks noGrp="1"/>
          </p:cNvSpPr>
          <p:nvPr>
            <p:ph idx="1"/>
          </p:nvPr>
        </p:nvSpPr>
        <p:spPr>
          <a:xfrm>
            <a:off x="2264945" y="1088455"/>
            <a:ext cx="2697123" cy="5372269"/>
          </a:xfrm>
        </p:spPr>
        <p:txBody>
          <a:bodyPr/>
          <a:lstStyle>
            <a:lvl1pPr>
              <a:defRPr sz="1864"/>
            </a:lvl1pPr>
            <a:lvl2pPr>
              <a:defRPr sz="1631"/>
            </a:lvl2pPr>
            <a:lvl3pPr>
              <a:defRPr sz="1398"/>
            </a:lvl3pPr>
            <a:lvl4pPr>
              <a:defRPr sz="1165"/>
            </a:lvl4pPr>
            <a:lvl5pPr>
              <a:defRPr sz="1165"/>
            </a:lvl5pPr>
            <a:lvl6pPr>
              <a:defRPr sz="1165"/>
            </a:lvl6pPr>
            <a:lvl7pPr>
              <a:defRPr sz="1165"/>
            </a:lvl7pPr>
            <a:lvl8pPr>
              <a:defRPr sz="1165"/>
            </a:lvl8pPr>
            <a:lvl9pPr>
              <a:defRPr sz="1165"/>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366970" y="2267902"/>
            <a:ext cx="1718306" cy="4201570"/>
          </a:xfrm>
        </p:spPr>
        <p:txBody>
          <a:bodyPr/>
          <a:lstStyle>
            <a:lvl1pPr marL="0" indent="0">
              <a:buNone/>
              <a:defRPr sz="932"/>
            </a:lvl1pPr>
            <a:lvl2pPr marL="266365" indent="0">
              <a:buNone/>
              <a:defRPr sz="816"/>
            </a:lvl2pPr>
            <a:lvl3pPr marL="532729" indent="0">
              <a:buNone/>
              <a:defRPr sz="699"/>
            </a:lvl3pPr>
            <a:lvl4pPr marL="799094" indent="0">
              <a:buNone/>
              <a:defRPr sz="583"/>
            </a:lvl4pPr>
            <a:lvl5pPr marL="1065459" indent="0">
              <a:buNone/>
              <a:defRPr sz="583"/>
            </a:lvl5pPr>
            <a:lvl6pPr marL="1331824" indent="0">
              <a:buNone/>
              <a:defRPr sz="583"/>
            </a:lvl6pPr>
            <a:lvl7pPr marL="1598188" indent="0">
              <a:buNone/>
              <a:defRPr sz="583"/>
            </a:lvl7pPr>
            <a:lvl8pPr marL="1864553" indent="0">
              <a:buNone/>
              <a:defRPr sz="583"/>
            </a:lvl8pPr>
            <a:lvl9pPr marL="2130918" indent="0">
              <a:buNone/>
              <a:defRPr sz="583"/>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39EB847-CC4B-4B0D-911E-78C552C579C8}" type="datetimeFigureOut">
              <a:rPr lang="it-IT" smtClean="0"/>
              <a:t>26/08/2022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A5375DA-96F8-4EE9-8D74-3BB6D0A15B37}" type="slidenum">
              <a:rPr lang="it-IT" smtClean="0"/>
              <a:t>‹N›</a:t>
            </a:fld>
            <a:endParaRPr lang="it-IT"/>
          </a:p>
        </p:txBody>
      </p:sp>
    </p:spTree>
    <p:extLst>
      <p:ext uri="{BB962C8B-B14F-4D97-AF65-F5344CB8AC3E}">
        <p14:creationId xmlns:p14="http://schemas.microsoft.com/office/powerpoint/2010/main" val="3442030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66970" y="503978"/>
            <a:ext cx="1718306" cy="1763924"/>
          </a:xfrm>
        </p:spPr>
        <p:txBody>
          <a:bodyPr anchor="b"/>
          <a:lstStyle>
            <a:lvl1pPr>
              <a:defRPr sz="1864"/>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264945" y="1088455"/>
            <a:ext cx="2697123" cy="5372269"/>
          </a:xfrm>
        </p:spPr>
        <p:txBody>
          <a:bodyPr anchor="t"/>
          <a:lstStyle>
            <a:lvl1pPr marL="0" indent="0">
              <a:buNone/>
              <a:defRPr sz="1864"/>
            </a:lvl1pPr>
            <a:lvl2pPr marL="266365" indent="0">
              <a:buNone/>
              <a:defRPr sz="1631"/>
            </a:lvl2pPr>
            <a:lvl3pPr marL="532729" indent="0">
              <a:buNone/>
              <a:defRPr sz="1398"/>
            </a:lvl3pPr>
            <a:lvl4pPr marL="799094" indent="0">
              <a:buNone/>
              <a:defRPr sz="1165"/>
            </a:lvl4pPr>
            <a:lvl5pPr marL="1065459" indent="0">
              <a:buNone/>
              <a:defRPr sz="1165"/>
            </a:lvl5pPr>
            <a:lvl6pPr marL="1331824" indent="0">
              <a:buNone/>
              <a:defRPr sz="1165"/>
            </a:lvl6pPr>
            <a:lvl7pPr marL="1598188" indent="0">
              <a:buNone/>
              <a:defRPr sz="1165"/>
            </a:lvl7pPr>
            <a:lvl8pPr marL="1864553" indent="0">
              <a:buNone/>
              <a:defRPr sz="1165"/>
            </a:lvl8pPr>
            <a:lvl9pPr marL="2130918" indent="0">
              <a:buNone/>
              <a:defRPr sz="1165"/>
            </a:lvl9pPr>
          </a:lstStyle>
          <a:p>
            <a:r>
              <a:rPr lang="it-IT"/>
              <a:t>Fare clic sull'icona per inserire un'immagine</a:t>
            </a:r>
            <a:endParaRPr lang="en-US" dirty="0"/>
          </a:p>
        </p:txBody>
      </p:sp>
      <p:sp>
        <p:nvSpPr>
          <p:cNvPr id="4" name="Text Placeholder 3"/>
          <p:cNvSpPr>
            <a:spLocks noGrp="1"/>
          </p:cNvSpPr>
          <p:nvPr>
            <p:ph type="body" sz="half" idx="2"/>
          </p:nvPr>
        </p:nvSpPr>
        <p:spPr>
          <a:xfrm>
            <a:off x="366970" y="2267902"/>
            <a:ext cx="1718306" cy="4201570"/>
          </a:xfrm>
        </p:spPr>
        <p:txBody>
          <a:bodyPr/>
          <a:lstStyle>
            <a:lvl1pPr marL="0" indent="0">
              <a:buNone/>
              <a:defRPr sz="932"/>
            </a:lvl1pPr>
            <a:lvl2pPr marL="266365" indent="0">
              <a:buNone/>
              <a:defRPr sz="816"/>
            </a:lvl2pPr>
            <a:lvl3pPr marL="532729" indent="0">
              <a:buNone/>
              <a:defRPr sz="699"/>
            </a:lvl3pPr>
            <a:lvl4pPr marL="799094" indent="0">
              <a:buNone/>
              <a:defRPr sz="583"/>
            </a:lvl4pPr>
            <a:lvl5pPr marL="1065459" indent="0">
              <a:buNone/>
              <a:defRPr sz="583"/>
            </a:lvl5pPr>
            <a:lvl6pPr marL="1331824" indent="0">
              <a:buNone/>
              <a:defRPr sz="583"/>
            </a:lvl6pPr>
            <a:lvl7pPr marL="1598188" indent="0">
              <a:buNone/>
              <a:defRPr sz="583"/>
            </a:lvl7pPr>
            <a:lvl8pPr marL="1864553" indent="0">
              <a:buNone/>
              <a:defRPr sz="583"/>
            </a:lvl8pPr>
            <a:lvl9pPr marL="2130918" indent="0">
              <a:buNone/>
              <a:defRPr sz="583"/>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39EB847-CC4B-4B0D-911E-78C552C579C8}" type="datetimeFigureOut">
              <a:rPr lang="it-IT" smtClean="0"/>
              <a:t>26/08/2022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A5375DA-96F8-4EE9-8D74-3BB6D0A15B37}" type="slidenum">
              <a:rPr lang="it-IT" smtClean="0"/>
              <a:t>‹N›</a:t>
            </a:fld>
            <a:endParaRPr lang="it-IT"/>
          </a:p>
        </p:txBody>
      </p:sp>
    </p:spTree>
    <p:extLst>
      <p:ext uri="{BB962C8B-B14F-4D97-AF65-F5344CB8AC3E}">
        <p14:creationId xmlns:p14="http://schemas.microsoft.com/office/powerpoint/2010/main" val="3199746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62000">
              <a:schemeClr val="bg1">
                <a:lumMod val="95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6276" y="402484"/>
            <a:ext cx="4595098" cy="1461188"/>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366276" y="2012414"/>
            <a:ext cx="4595098" cy="4796544"/>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366276" y="7006700"/>
            <a:ext cx="1198721" cy="402483"/>
          </a:xfrm>
          <a:prstGeom prst="rect">
            <a:avLst/>
          </a:prstGeom>
        </p:spPr>
        <p:txBody>
          <a:bodyPr vert="horz" lIns="91440" tIns="45720" rIns="91440" bIns="45720" rtlCol="0" anchor="ctr"/>
          <a:lstStyle>
            <a:lvl1pPr algn="l">
              <a:defRPr sz="699">
                <a:solidFill>
                  <a:schemeClr val="tx1">
                    <a:tint val="75000"/>
                  </a:schemeClr>
                </a:solidFill>
              </a:defRPr>
            </a:lvl1pPr>
          </a:lstStyle>
          <a:p>
            <a:fld id="{839EB847-CC4B-4B0D-911E-78C552C579C8}" type="datetimeFigureOut">
              <a:rPr lang="it-IT" smtClean="0"/>
              <a:t>26/08/2022</a:t>
            </a:fld>
            <a:endParaRPr lang="it-IT"/>
          </a:p>
        </p:txBody>
      </p:sp>
      <p:sp>
        <p:nvSpPr>
          <p:cNvPr id="5" name="Footer Placeholder 4"/>
          <p:cNvSpPr>
            <a:spLocks noGrp="1"/>
          </p:cNvSpPr>
          <p:nvPr>
            <p:ph type="ftr" sz="quarter" idx="3"/>
          </p:nvPr>
        </p:nvSpPr>
        <p:spPr>
          <a:xfrm>
            <a:off x="1764784" y="7006700"/>
            <a:ext cx="1798082" cy="402483"/>
          </a:xfrm>
          <a:prstGeom prst="rect">
            <a:avLst/>
          </a:prstGeom>
        </p:spPr>
        <p:txBody>
          <a:bodyPr vert="horz" lIns="91440" tIns="45720" rIns="91440" bIns="45720" rtlCol="0" anchor="ctr"/>
          <a:lstStyle>
            <a:lvl1pPr algn="ctr">
              <a:defRPr sz="699">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3762653" y="7006700"/>
            <a:ext cx="1198721" cy="402483"/>
          </a:xfrm>
          <a:prstGeom prst="rect">
            <a:avLst/>
          </a:prstGeom>
        </p:spPr>
        <p:txBody>
          <a:bodyPr vert="horz" lIns="91440" tIns="45720" rIns="91440" bIns="45720" rtlCol="0" anchor="ctr"/>
          <a:lstStyle>
            <a:lvl1pPr algn="r">
              <a:defRPr sz="699">
                <a:solidFill>
                  <a:schemeClr val="tx1">
                    <a:tint val="75000"/>
                  </a:schemeClr>
                </a:solidFill>
              </a:defRPr>
            </a:lvl1pPr>
          </a:lstStyle>
          <a:p>
            <a:fld id="{9A5375DA-96F8-4EE9-8D74-3BB6D0A15B37}" type="slidenum">
              <a:rPr lang="it-IT" smtClean="0"/>
              <a:t>‹N›</a:t>
            </a:fld>
            <a:endParaRPr lang="it-IT"/>
          </a:p>
        </p:txBody>
      </p:sp>
    </p:spTree>
    <p:extLst>
      <p:ext uri="{BB962C8B-B14F-4D97-AF65-F5344CB8AC3E}">
        <p14:creationId xmlns:p14="http://schemas.microsoft.com/office/powerpoint/2010/main" val="30812521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32729" rtl="0" eaLnBrk="1" latinLnBrk="0" hangingPunct="1">
        <a:lnSpc>
          <a:spcPct val="90000"/>
        </a:lnSpc>
        <a:spcBef>
          <a:spcPct val="0"/>
        </a:spcBef>
        <a:buNone/>
        <a:defRPr sz="2563" kern="1200">
          <a:solidFill>
            <a:schemeClr val="tx1"/>
          </a:solidFill>
          <a:latin typeface="+mj-lt"/>
          <a:ea typeface="+mj-ea"/>
          <a:cs typeface="+mj-cs"/>
        </a:defRPr>
      </a:lvl1pPr>
    </p:titleStyle>
    <p:body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chemeClr val="tx1"/>
          </a:solidFill>
          <a:latin typeface="+mn-lt"/>
          <a:ea typeface="+mn-ea"/>
          <a:cs typeface="+mn-cs"/>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chemeClr val="tx1"/>
          </a:solidFill>
          <a:latin typeface="+mn-lt"/>
          <a:ea typeface="+mn-ea"/>
          <a:cs typeface="+mn-cs"/>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chemeClr val="tx1"/>
          </a:solidFill>
          <a:latin typeface="+mn-lt"/>
          <a:ea typeface="+mn-ea"/>
          <a:cs typeface="+mn-cs"/>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p:bodyStyle>
    <p:otherStyle>
      <a:defPPr>
        <a:defRPr lang="en-US"/>
      </a:defPPr>
      <a:lvl1pPr marL="0" algn="l" defTabSz="532729" rtl="0" eaLnBrk="1" latinLnBrk="0" hangingPunct="1">
        <a:defRPr sz="1049" kern="1200">
          <a:solidFill>
            <a:schemeClr val="tx1"/>
          </a:solidFill>
          <a:latin typeface="+mn-lt"/>
          <a:ea typeface="+mn-ea"/>
          <a:cs typeface="+mn-cs"/>
        </a:defRPr>
      </a:lvl1pPr>
      <a:lvl2pPr marL="266365" algn="l" defTabSz="532729" rtl="0" eaLnBrk="1" latinLnBrk="0" hangingPunct="1">
        <a:defRPr sz="1049" kern="1200">
          <a:solidFill>
            <a:schemeClr val="tx1"/>
          </a:solidFill>
          <a:latin typeface="+mn-lt"/>
          <a:ea typeface="+mn-ea"/>
          <a:cs typeface="+mn-cs"/>
        </a:defRPr>
      </a:lvl2pPr>
      <a:lvl3pPr marL="532729" algn="l" defTabSz="532729" rtl="0" eaLnBrk="1" latinLnBrk="0" hangingPunct="1">
        <a:defRPr sz="1049" kern="1200">
          <a:solidFill>
            <a:schemeClr val="tx1"/>
          </a:solidFill>
          <a:latin typeface="+mn-lt"/>
          <a:ea typeface="+mn-ea"/>
          <a:cs typeface="+mn-cs"/>
        </a:defRPr>
      </a:lvl3pPr>
      <a:lvl4pPr marL="799094" algn="l" defTabSz="532729" rtl="0" eaLnBrk="1" latinLnBrk="0" hangingPunct="1">
        <a:defRPr sz="1049" kern="1200">
          <a:solidFill>
            <a:schemeClr val="tx1"/>
          </a:solidFill>
          <a:latin typeface="+mn-lt"/>
          <a:ea typeface="+mn-ea"/>
          <a:cs typeface="+mn-cs"/>
        </a:defRPr>
      </a:lvl4pPr>
      <a:lvl5pPr marL="1065459" algn="l" defTabSz="532729" rtl="0" eaLnBrk="1" latinLnBrk="0" hangingPunct="1">
        <a:defRPr sz="1049" kern="1200">
          <a:solidFill>
            <a:schemeClr val="tx1"/>
          </a:solidFill>
          <a:latin typeface="+mn-lt"/>
          <a:ea typeface="+mn-ea"/>
          <a:cs typeface="+mn-cs"/>
        </a:defRPr>
      </a:lvl5pPr>
      <a:lvl6pPr marL="1331824" algn="l" defTabSz="532729" rtl="0" eaLnBrk="1" latinLnBrk="0" hangingPunct="1">
        <a:defRPr sz="1049" kern="1200">
          <a:solidFill>
            <a:schemeClr val="tx1"/>
          </a:solidFill>
          <a:latin typeface="+mn-lt"/>
          <a:ea typeface="+mn-ea"/>
          <a:cs typeface="+mn-cs"/>
        </a:defRPr>
      </a:lvl6pPr>
      <a:lvl7pPr marL="1598188" algn="l" defTabSz="532729" rtl="0" eaLnBrk="1" latinLnBrk="0" hangingPunct="1">
        <a:defRPr sz="1049" kern="1200">
          <a:solidFill>
            <a:schemeClr val="tx1"/>
          </a:solidFill>
          <a:latin typeface="+mn-lt"/>
          <a:ea typeface="+mn-ea"/>
          <a:cs typeface="+mn-cs"/>
        </a:defRPr>
      </a:lvl7pPr>
      <a:lvl8pPr marL="1864553" algn="l" defTabSz="532729" rtl="0" eaLnBrk="1" latinLnBrk="0" hangingPunct="1">
        <a:defRPr sz="1049" kern="1200">
          <a:solidFill>
            <a:schemeClr val="tx1"/>
          </a:solidFill>
          <a:latin typeface="+mn-lt"/>
          <a:ea typeface="+mn-ea"/>
          <a:cs typeface="+mn-cs"/>
        </a:defRPr>
      </a:lvl8pPr>
      <a:lvl9pPr marL="2130918" algn="l" defTabSz="532729" rtl="0" eaLnBrk="1" latinLnBrk="0" hangingPunct="1">
        <a:defRPr sz="104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slide" Target="slide11.xml"/><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slide" Target="slide31.xml"/></Relationships>
</file>

<file path=ppt/slides/_rels/slide11.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2.xml"/><Relationship Id="rId1" Type="http://schemas.openxmlformats.org/officeDocument/2006/relationships/slideLayout" Target="../slideLayouts/slideLayout2.xml"/><Relationship Id="rId5" Type="http://schemas.openxmlformats.org/officeDocument/2006/relationships/slide" Target="slide10.xml"/><Relationship Id="rId4" Type="http://schemas.openxmlformats.org/officeDocument/2006/relationships/slide" Target="slide23.xml"/></Relationships>
</file>

<file path=ppt/slides/_rels/slide1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3.xml"/><Relationship Id="rId1" Type="http://schemas.openxmlformats.org/officeDocument/2006/relationships/slideLayout" Target="../slideLayouts/slideLayout2.xml"/><Relationship Id="rId4" Type="http://schemas.openxmlformats.org/officeDocument/2006/relationships/slide" Target="slide11.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6.xml"/><Relationship Id="rId1" Type="http://schemas.openxmlformats.org/officeDocument/2006/relationships/slideLayout" Target="../slideLayouts/slideLayout2.xml"/><Relationship Id="rId4" Type="http://schemas.openxmlformats.org/officeDocument/2006/relationships/slide" Target="slide14.xml"/></Relationships>
</file>

<file path=ppt/slides/_rels/slide16.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hyperlink" Target="mailto:matte.stoppa@gmail.com" TargetMode="External"/><Relationship Id="rId1" Type="http://schemas.openxmlformats.org/officeDocument/2006/relationships/slideLayout" Target="../slideLayouts/slideLayout2.xml"/><Relationship Id="rId4" Type="http://schemas.openxmlformats.org/officeDocument/2006/relationships/slide" Target="slide10.xml"/></Relationships>
</file>

<file path=ppt/slides/_rels/slide17.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hyperlink" Target="mailto:matte.stoppa@gmail.com" TargetMode="External"/><Relationship Id="rId1" Type="http://schemas.openxmlformats.org/officeDocument/2006/relationships/slideLayout" Target="../slideLayouts/slideLayout2.xml"/><Relationship Id="rId4" Type="http://schemas.openxmlformats.org/officeDocument/2006/relationships/slide" Target="slide10.xml"/></Relationships>
</file>

<file path=ppt/slides/_rels/slide18.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19.xml"/><Relationship Id="rId1" Type="http://schemas.openxmlformats.org/officeDocument/2006/relationships/slideLayout" Target="../slideLayouts/slideLayout2.xml"/><Relationship Id="rId5" Type="http://schemas.openxmlformats.org/officeDocument/2006/relationships/slide" Target="slide11.xml"/><Relationship Id="rId4" Type="http://schemas.openxmlformats.org/officeDocument/2006/relationships/slide" Target="slide22.xml"/></Relationships>
</file>

<file path=ppt/slides/_rels/slide19.xml.rels><?xml version="1.0" encoding="UTF-8" standalone="yes"?>
<Relationships xmlns="http://schemas.openxmlformats.org/package/2006/relationships"><Relationship Id="rId3" Type="http://schemas.openxmlformats.org/officeDocument/2006/relationships/hyperlink" Target="mailto:matte.stoppa@gmail.com" TargetMode="External"/><Relationship Id="rId2" Type="http://schemas.openxmlformats.org/officeDocument/2006/relationships/hyperlink" Target="http://www.sherlock.bike/" TargetMode="External"/><Relationship Id="rId1" Type="http://schemas.openxmlformats.org/officeDocument/2006/relationships/slideLayout" Target="../slideLayouts/slideLayout2.xml"/><Relationship Id="rId5" Type="http://schemas.openxmlformats.org/officeDocument/2006/relationships/slide" Target="slide10.xml"/><Relationship Id="rId4" Type="http://schemas.openxmlformats.org/officeDocument/2006/relationships/slide" Target="slide18.xml"/></Relationships>
</file>

<file path=ppt/slides/_rels/slide2.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slide" Target="slide11.xml"/><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slide" Target="slide31.xml"/></Relationships>
</file>

<file path=ppt/slides/_rels/slide20.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hyperlink" Target="http://www.nova-stark.com/" TargetMode="External"/><Relationship Id="rId1" Type="http://schemas.openxmlformats.org/officeDocument/2006/relationships/slideLayout" Target="../slideLayouts/slideLayout2.xml"/><Relationship Id="rId4" Type="http://schemas.openxmlformats.org/officeDocument/2006/relationships/slide" Target="slide10.xml"/></Relationships>
</file>

<file path=ppt/slides/_rels/slide21.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hyperlink" Target="http://www.coesaenergy.com/" TargetMode="External"/><Relationship Id="rId1" Type="http://schemas.openxmlformats.org/officeDocument/2006/relationships/slideLayout" Target="../slideLayouts/slideLayout2.xml"/><Relationship Id="rId4" Type="http://schemas.openxmlformats.org/officeDocument/2006/relationships/slide" Target="slide10.xml"/></Relationships>
</file>

<file path=ppt/slides/_rels/slide22.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4.xml"/><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27.xml"/><Relationship Id="rId4" Type="http://schemas.openxmlformats.org/officeDocument/2006/relationships/slide" Target="slide26.xml"/></Relationships>
</file>

<file path=ppt/slides/_rels/slide24.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hyperlink" Target="http://www.scribit.design/" TargetMode="External"/><Relationship Id="rId1" Type="http://schemas.openxmlformats.org/officeDocument/2006/relationships/slideLayout" Target="../slideLayouts/slideLayout2.xml"/><Relationship Id="rId4" Type="http://schemas.openxmlformats.org/officeDocument/2006/relationships/slide" Target="slide10.xml"/></Relationships>
</file>

<file path=ppt/slides/_rels/slide25.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hyperlink" Target="http://www.erregielettronica.it/" TargetMode="External"/><Relationship Id="rId1" Type="http://schemas.openxmlformats.org/officeDocument/2006/relationships/slideLayout" Target="../slideLayouts/slideLayout2.xml"/><Relationship Id="rId4" Type="http://schemas.openxmlformats.org/officeDocument/2006/relationships/slide" Target="slide10.xml"/></Relationships>
</file>

<file path=ppt/slides/_rels/slide28.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slide" Target="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 Id="rId5" Type="http://schemas.openxmlformats.org/officeDocument/2006/relationships/slide" Target="slide8.xml"/><Relationship Id="rId4" Type="http://schemas.openxmlformats.org/officeDocument/2006/relationships/slide" Target="slide2.xml"/></Relationships>
</file>

<file path=ppt/slides/_rels/slide30.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10.xml"/><Relationship Id="rId1" Type="http://schemas.openxmlformats.org/officeDocument/2006/relationships/slideLayout" Target="../slideLayouts/slideLayout2.xml"/><Relationship Id="rId4" Type="http://schemas.openxmlformats.org/officeDocument/2006/relationships/slide" Target="slide5.xml"/></Relationships>
</file>

<file path=ppt/slides/_rels/slide7.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hyperlink" Target="mailto:matte.stoppa@gmail.com" TargetMode="External"/><Relationship Id="rId1" Type="http://schemas.openxmlformats.org/officeDocument/2006/relationships/slideLayout" Target="../slideLayouts/slideLayout2.xml"/><Relationship Id="rId4" Type="http://schemas.openxmlformats.org/officeDocument/2006/relationships/slide" Target="slide6.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4AA90B9-5768-4505-AB57-F5343F9F8AFC}"/>
              </a:ext>
            </a:extLst>
          </p:cNvPr>
          <p:cNvGrpSpPr/>
          <p:nvPr/>
        </p:nvGrpSpPr>
        <p:grpSpPr>
          <a:xfrm>
            <a:off x="976438" y="191040"/>
            <a:ext cx="3451112" cy="3042222"/>
            <a:chOff x="1034678" y="97853"/>
            <a:chExt cx="3451112" cy="3042222"/>
          </a:xfrm>
        </p:grpSpPr>
        <p:pic>
          <p:nvPicPr>
            <p:cNvPr id="1026" name="Picture 2" descr="Rocket Customizable Isometric Illustrations | Amico Style">
              <a:extLst>
                <a:ext uri="{FF2B5EF4-FFF2-40B4-BE49-F238E27FC236}">
                  <a16:creationId xmlns:a16="http://schemas.microsoft.com/office/drawing/2014/main" id="{DF314FD9-A23B-4812-B22F-235CB7CD35A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700"/>
            <a:stretch/>
          </p:blipFill>
          <p:spPr bwMode="auto">
            <a:xfrm>
              <a:off x="1202469" y="97853"/>
              <a:ext cx="3074142" cy="28067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482F0A94-F97A-4C46-9C88-2D58211F3B85}"/>
                </a:ext>
              </a:extLst>
            </p:cNvPr>
            <p:cNvSpPr/>
            <p:nvPr/>
          </p:nvSpPr>
          <p:spPr>
            <a:xfrm>
              <a:off x="3415815" y="2359025"/>
              <a:ext cx="1069975" cy="78105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ctangle 8">
              <a:extLst>
                <a:ext uri="{FF2B5EF4-FFF2-40B4-BE49-F238E27FC236}">
                  <a16:creationId xmlns:a16="http://schemas.microsoft.com/office/drawing/2014/main" id="{6A8313E5-6D81-482A-B052-0B28D6E8380A}"/>
                </a:ext>
              </a:extLst>
            </p:cNvPr>
            <p:cNvSpPr/>
            <p:nvPr/>
          </p:nvSpPr>
          <p:spPr>
            <a:xfrm>
              <a:off x="1034678" y="2230584"/>
              <a:ext cx="1069975" cy="78105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5" name="TextBox 4">
            <a:extLst>
              <a:ext uri="{FF2B5EF4-FFF2-40B4-BE49-F238E27FC236}">
                <a16:creationId xmlns:a16="http://schemas.microsoft.com/office/drawing/2014/main" id="{98B775BC-60C8-4547-9852-B809AAFD00C4}"/>
              </a:ext>
            </a:extLst>
          </p:cNvPr>
          <p:cNvSpPr txBox="1"/>
          <p:nvPr/>
        </p:nvSpPr>
        <p:spPr>
          <a:xfrm>
            <a:off x="496887" y="2806105"/>
            <a:ext cx="4333875" cy="2554545"/>
          </a:xfrm>
          <a:prstGeom prst="rect">
            <a:avLst/>
          </a:prstGeom>
          <a:noFill/>
        </p:spPr>
        <p:txBody>
          <a:bodyPr wrap="square">
            <a:spAutoFit/>
          </a:bodyPr>
          <a:lstStyle/>
          <a:p>
            <a:pPr algn="just"/>
            <a:r>
              <a:rPr lang="en-US" sz="1600" dirty="0">
                <a:solidFill>
                  <a:srgbClr val="000000"/>
                </a:solidFill>
                <a:latin typeface="+mj-lt"/>
              </a:rPr>
              <a:t>Hi 👋</a:t>
            </a:r>
          </a:p>
          <a:p>
            <a:pPr algn="just"/>
            <a:r>
              <a:rPr lang="en-US" sz="1600" dirty="0">
                <a:solidFill>
                  <a:srgbClr val="000000"/>
                </a:solidFill>
                <a:latin typeface="+mj-lt"/>
              </a:rPr>
              <a:t>This is </a:t>
            </a:r>
            <a:r>
              <a:rPr lang="en-US" sz="1600" b="1" dirty="0">
                <a:solidFill>
                  <a:srgbClr val="000000"/>
                </a:solidFill>
              </a:rPr>
              <a:t>Matteo Stoppa</a:t>
            </a:r>
            <a:r>
              <a:rPr lang="en-US" sz="1600" dirty="0">
                <a:solidFill>
                  <a:srgbClr val="000000"/>
                </a:solidFill>
                <a:latin typeface="+mj-lt"/>
              </a:rPr>
              <a:t>, or better said, the bot version of Matteo.</a:t>
            </a:r>
          </a:p>
          <a:p>
            <a:pPr algn="just"/>
            <a:br>
              <a:rPr lang="en-US" sz="1600" dirty="0">
                <a:latin typeface="+mj-lt"/>
              </a:rPr>
            </a:br>
            <a:r>
              <a:rPr lang="en-US" sz="1600" dirty="0">
                <a:solidFill>
                  <a:srgbClr val="000000"/>
                </a:solidFill>
                <a:latin typeface="+mj-lt"/>
              </a:rPr>
              <a:t>I am a </a:t>
            </a:r>
            <a:r>
              <a:rPr lang="en-US" sz="1600" b="1" dirty="0">
                <a:solidFill>
                  <a:srgbClr val="000000"/>
                </a:solidFill>
              </a:rPr>
              <a:t>Innovation Leader </a:t>
            </a:r>
            <a:r>
              <a:rPr lang="en-US" sz="1600" dirty="0">
                <a:solidFill>
                  <a:srgbClr val="000000"/>
                </a:solidFill>
                <a:latin typeface="+mj-lt"/>
              </a:rPr>
              <a:t>and </a:t>
            </a:r>
            <a:r>
              <a:rPr lang="en-US" sz="1600" b="1" dirty="0">
                <a:solidFill>
                  <a:srgbClr val="000000"/>
                </a:solidFill>
              </a:rPr>
              <a:t>Entrepreneur</a:t>
            </a:r>
            <a:r>
              <a:rPr lang="en-US" sz="1600" dirty="0">
                <a:solidFill>
                  <a:srgbClr val="000000"/>
                </a:solidFill>
                <a:latin typeface="+mj-lt"/>
              </a:rPr>
              <a:t>.</a:t>
            </a:r>
          </a:p>
          <a:p>
            <a:pPr algn="just"/>
            <a:br>
              <a:rPr lang="en-US" sz="1600" dirty="0">
                <a:latin typeface="+mj-lt"/>
              </a:rPr>
            </a:br>
            <a:r>
              <a:rPr lang="en-US" sz="1600" dirty="0">
                <a:solidFill>
                  <a:srgbClr val="000000"/>
                </a:solidFill>
                <a:latin typeface="+mj-lt"/>
              </a:rPr>
              <a:t>Since you are here, I presume you would like to know more about me and what I do. </a:t>
            </a:r>
          </a:p>
          <a:p>
            <a:pPr algn="just"/>
            <a:endParaRPr lang="en-US" sz="1600" dirty="0">
              <a:solidFill>
                <a:srgbClr val="000000"/>
              </a:solidFill>
              <a:latin typeface="+mj-lt"/>
            </a:endParaRPr>
          </a:p>
          <a:p>
            <a:pPr algn="just"/>
            <a:r>
              <a:rPr lang="en-US" sz="1600" dirty="0">
                <a:solidFill>
                  <a:srgbClr val="000000"/>
                </a:solidFill>
                <a:latin typeface="+mj-lt"/>
              </a:rPr>
              <a:t>So, let's Start! 🚀</a:t>
            </a:r>
            <a:endParaRPr lang="it-IT" sz="1600" dirty="0">
              <a:latin typeface="+mj-lt"/>
            </a:endParaRPr>
          </a:p>
        </p:txBody>
      </p:sp>
      <p:sp>
        <p:nvSpPr>
          <p:cNvPr id="6" name="Un-pressed">
            <a:hlinkClick r:id="rId3" action="ppaction://hlinksldjump"/>
            <a:extLst>
              <a:ext uri="{FF2B5EF4-FFF2-40B4-BE49-F238E27FC236}">
                <a16:creationId xmlns:a16="http://schemas.microsoft.com/office/drawing/2014/main" id="{99F42977-E508-41A0-860B-6B33ED7AD50C}"/>
              </a:ext>
            </a:extLst>
          </p:cNvPr>
          <p:cNvSpPr txBox="1"/>
          <p:nvPr/>
        </p:nvSpPr>
        <p:spPr>
          <a:xfrm>
            <a:off x="1358380" y="6089735"/>
            <a:ext cx="2610888" cy="439979"/>
          </a:xfrm>
          <a:prstGeom prst="roundRect">
            <a:avLst/>
          </a:prstGeom>
          <a:ln>
            <a:noFill/>
          </a:ln>
          <a:effectLst>
            <a:outerShdw blurRad="1651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t-IT" sz="1984" dirty="0"/>
              <a:t>Start</a:t>
            </a:r>
          </a:p>
        </p:txBody>
      </p:sp>
    </p:spTree>
    <p:extLst>
      <p:ext uri="{BB962C8B-B14F-4D97-AF65-F5344CB8AC3E}">
        <p14:creationId xmlns:p14="http://schemas.microsoft.com/office/powerpoint/2010/main" val="1453970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6"/>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6" grpId="0" animBg="1"/>
      <p:bldP spid="6"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hlinkClick r:id="rId2" action="ppaction://hlinksldjump"/>
            <a:extLst>
              <a:ext uri="{FF2B5EF4-FFF2-40B4-BE49-F238E27FC236}">
                <a16:creationId xmlns:a16="http://schemas.microsoft.com/office/drawing/2014/main" id="{656BDB53-E57A-44AF-BC30-A6F0CDD3BED7}"/>
              </a:ext>
            </a:extLst>
          </p:cNvPr>
          <p:cNvSpPr txBox="1"/>
          <p:nvPr/>
        </p:nvSpPr>
        <p:spPr>
          <a:xfrm>
            <a:off x="463701" y="5669654"/>
            <a:ext cx="1800000"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Works</a:t>
            </a:r>
          </a:p>
        </p:txBody>
      </p:sp>
      <p:sp>
        <p:nvSpPr>
          <p:cNvPr id="6" name="TextBox 5">
            <a:hlinkClick r:id="rId3" action="ppaction://hlinksldjump"/>
            <a:extLst>
              <a:ext uri="{FF2B5EF4-FFF2-40B4-BE49-F238E27FC236}">
                <a16:creationId xmlns:a16="http://schemas.microsoft.com/office/drawing/2014/main" id="{3C4412DD-5ECE-43B1-AE7E-EEE3126D9D3B}"/>
              </a:ext>
            </a:extLst>
          </p:cNvPr>
          <p:cNvSpPr txBox="1"/>
          <p:nvPr/>
        </p:nvSpPr>
        <p:spPr>
          <a:xfrm>
            <a:off x="3074589" y="5669654"/>
            <a:ext cx="1800000"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Education</a:t>
            </a:r>
          </a:p>
        </p:txBody>
      </p:sp>
      <p:sp>
        <p:nvSpPr>
          <p:cNvPr id="7" name="TextBox 6">
            <a:hlinkClick r:id="rId4" action="ppaction://hlinksldjump"/>
            <a:extLst>
              <a:ext uri="{FF2B5EF4-FFF2-40B4-BE49-F238E27FC236}">
                <a16:creationId xmlns:a16="http://schemas.microsoft.com/office/drawing/2014/main" id="{1637BEF3-A96D-4C29-9EFA-02159E844BFA}"/>
              </a:ext>
            </a:extLst>
          </p:cNvPr>
          <p:cNvSpPr txBox="1"/>
          <p:nvPr/>
        </p:nvSpPr>
        <p:spPr>
          <a:xfrm>
            <a:off x="1984599" y="6377614"/>
            <a:ext cx="1358452"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Extra</a:t>
            </a:r>
          </a:p>
        </p:txBody>
      </p:sp>
      <p:sp>
        <p:nvSpPr>
          <p:cNvPr id="9" name="TextBox 8">
            <a:extLst>
              <a:ext uri="{FF2B5EF4-FFF2-40B4-BE49-F238E27FC236}">
                <a16:creationId xmlns:a16="http://schemas.microsoft.com/office/drawing/2014/main" id="{C54B9284-2B52-4C09-BA2E-592C8CA62004}"/>
              </a:ext>
            </a:extLst>
          </p:cNvPr>
          <p:cNvSpPr txBox="1"/>
          <p:nvPr/>
        </p:nvSpPr>
        <p:spPr>
          <a:xfrm>
            <a:off x="479379" y="2821884"/>
            <a:ext cx="4368892" cy="384721"/>
          </a:xfrm>
          <a:prstGeom prst="rect">
            <a:avLst/>
          </a:prstGeom>
          <a:noFill/>
        </p:spPr>
        <p:txBody>
          <a:bodyPr wrap="square">
            <a:spAutoFit/>
          </a:bodyPr>
          <a:lstStyle/>
          <a:p>
            <a:pPr algn="ctr"/>
            <a:r>
              <a:rPr lang="en-US" sz="1900" dirty="0">
                <a:solidFill>
                  <a:srgbClr val="000000"/>
                </a:solidFill>
                <a:latin typeface="+mj-lt"/>
              </a:rPr>
              <a:t>How would like to continue?</a:t>
            </a:r>
            <a:endParaRPr lang="it-IT" sz="1900" dirty="0">
              <a:latin typeface="+mj-lt"/>
            </a:endParaRPr>
          </a:p>
        </p:txBody>
      </p:sp>
      <p:sp>
        <p:nvSpPr>
          <p:cNvPr id="11" name="Un-pressed">
            <a:hlinkClick r:id="rId5" action="ppaction://hlinksldjump"/>
            <a:extLst>
              <a:ext uri="{FF2B5EF4-FFF2-40B4-BE49-F238E27FC236}">
                <a16:creationId xmlns:a16="http://schemas.microsoft.com/office/drawing/2014/main" id="{D520F9B9-CFBF-41E6-8F8B-EB4670805151}"/>
              </a:ext>
            </a:extLst>
          </p:cNvPr>
          <p:cNvSpPr txBox="1"/>
          <p:nvPr/>
        </p:nvSpPr>
        <p:spPr>
          <a:xfrm>
            <a:off x="1358381" y="4961694"/>
            <a:ext cx="2610888"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t-IT" dirty="0"/>
              <a:t>Give me an Overview</a:t>
            </a:r>
          </a:p>
        </p:txBody>
      </p:sp>
    </p:spTree>
    <p:extLst>
      <p:ext uri="{BB962C8B-B14F-4D97-AF65-F5344CB8AC3E}">
        <p14:creationId xmlns:p14="http://schemas.microsoft.com/office/powerpoint/2010/main" val="38884130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hlinkClick r:id="rId2" action="ppaction://hlinksldjump"/>
            <a:extLst>
              <a:ext uri="{FF2B5EF4-FFF2-40B4-BE49-F238E27FC236}">
                <a16:creationId xmlns:a16="http://schemas.microsoft.com/office/drawing/2014/main" id="{CC4F641C-5AA5-4AC2-9798-EC3E3D4082CC}"/>
              </a:ext>
            </a:extLst>
          </p:cNvPr>
          <p:cNvSpPr txBox="1"/>
          <p:nvPr/>
        </p:nvSpPr>
        <p:spPr>
          <a:xfrm>
            <a:off x="1924719" y="5788342"/>
            <a:ext cx="1478211"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Researcher</a:t>
            </a:r>
          </a:p>
        </p:txBody>
      </p:sp>
      <p:sp>
        <p:nvSpPr>
          <p:cNvPr id="7" name="TextBox 6">
            <a:hlinkClick r:id="rId3" action="ppaction://hlinksldjump"/>
            <a:extLst>
              <a:ext uri="{FF2B5EF4-FFF2-40B4-BE49-F238E27FC236}">
                <a16:creationId xmlns:a16="http://schemas.microsoft.com/office/drawing/2014/main" id="{E6BA7BF9-025F-4874-A44F-C18A74559CDF}"/>
              </a:ext>
            </a:extLst>
          </p:cNvPr>
          <p:cNvSpPr txBox="1"/>
          <p:nvPr/>
        </p:nvSpPr>
        <p:spPr>
          <a:xfrm>
            <a:off x="818282" y="6371956"/>
            <a:ext cx="1478211"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Entrepreneur</a:t>
            </a:r>
          </a:p>
        </p:txBody>
      </p:sp>
      <p:sp>
        <p:nvSpPr>
          <p:cNvPr id="10" name="TextBox 9">
            <a:extLst>
              <a:ext uri="{FF2B5EF4-FFF2-40B4-BE49-F238E27FC236}">
                <a16:creationId xmlns:a16="http://schemas.microsoft.com/office/drawing/2014/main" id="{712B4B47-0509-4B19-9449-3D6990C4B0DB}"/>
              </a:ext>
            </a:extLst>
          </p:cNvPr>
          <p:cNvSpPr txBox="1"/>
          <p:nvPr/>
        </p:nvSpPr>
        <p:spPr>
          <a:xfrm>
            <a:off x="482659" y="610020"/>
            <a:ext cx="4362329" cy="4870564"/>
          </a:xfrm>
          <a:prstGeom prst="rect">
            <a:avLst/>
          </a:prstGeom>
          <a:noFill/>
        </p:spPr>
        <p:txBody>
          <a:bodyPr wrap="square">
            <a:spAutoFit/>
          </a:bodyPr>
          <a:lstStyle>
            <a:defPPr>
              <a:defRPr lang="en-US"/>
            </a:defPPr>
            <a:lvl1pPr>
              <a:spcAft>
                <a:spcPts val="882"/>
              </a:spcAft>
              <a:defRPr sz="1600">
                <a:solidFill>
                  <a:srgbClr val="000000"/>
                </a:solidFill>
                <a:latin typeface="+mj-lt"/>
              </a:defRPr>
            </a:lvl1pPr>
          </a:lstStyle>
          <a:p>
            <a:r>
              <a:rPr lang="en-US" dirty="0"/>
              <a:t>I’ve always tried to create interconnections between research, innovation and start-up. Even challenging some preconceived notions about researcher-entrepreneur. </a:t>
            </a:r>
          </a:p>
          <a:p>
            <a:r>
              <a:rPr lang="en-US" dirty="0"/>
              <a:t>Before graduation, I took part in the </a:t>
            </a:r>
            <a:r>
              <a:rPr lang="en-US" b="1" dirty="0">
                <a:latin typeface="+mn-lt"/>
              </a:rPr>
              <a:t>Biomedical Space Crew Support </a:t>
            </a:r>
            <a:r>
              <a:rPr lang="en-US" dirty="0"/>
              <a:t>dept. in </a:t>
            </a:r>
            <a:r>
              <a:rPr lang="en-US" b="1" dirty="0">
                <a:latin typeface="+mn-lt"/>
              </a:rPr>
              <a:t>Thales </a:t>
            </a:r>
            <a:r>
              <a:rPr lang="en-US" b="1" dirty="0" err="1">
                <a:latin typeface="+mn-lt"/>
              </a:rPr>
              <a:t>Alenia</a:t>
            </a:r>
            <a:r>
              <a:rPr lang="en-US" b="1" dirty="0">
                <a:latin typeface="+mn-lt"/>
              </a:rPr>
              <a:t> Space</a:t>
            </a:r>
            <a:r>
              <a:rPr lang="en-US" dirty="0"/>
              <a:t>, developing one of the first biometric wearable systems - in 2012,  at the very beginning of the wearable tech boom. Flexible ECG and washable system, arm movement tracking, etc. embedded in a garment. As outcome, I have got some proceedings, an award and a PhD grant at the </a:t>
            </a:r>
            <a:r>
              <a:rPr lang="en-US" b="1" dirty="0" err="1">
                <a:latin typeface="+mn-lt"/>
              </a:rPr>
              <a:t>Istituto</a:t>
            </a:r>
            <a:r>
              <a:rPr lang="en-US" b="1" dirty="0">
                <a:latin typeface="+mn-lt"/>
              </a:rPr>
              <a:t> </a:t>
            </a:r>
            <a:r>
              <a:rPr lang="en-US" b="1" dirty="0" err="1">
                <a:latin typeface="+mn-lt"/>
              </a:rPr>
              <a:t>Italiano</a:t>
            </a:r>
            <a:r>
              <a:rPr lang="en-US" b="1" dirty="0">
                <a:latin typeface="+mn-lt"/>
              </a:rPr>
              <a:t> di </a:t>
            </a:r>
            <a:r>
              <a:rPr lang="en-US" b="1" dirty="0" err="1">
                <a:latin typeface="+mn-lt"/>
              </a:rPr>
              <a:t>Tecnologia</a:t>
            </a:r>
            <a:r>
              <a:rPr lang="en-US" b="1" dirty="0">
                <a:latin typeface="+mn-lt"/>
              </a:rPr>
              <a:t> – Center for Space Human Robotics.</a:t>
            </a:r>
          </a:p>
          <a:p>
            <a:r>
              <a:rPr lang="en-US" dirty="0"/>
              <a:t>From this point on, I began to study how to exploit my research skills and how to fill the gap in terms of business development.</a:t>
            </a:r>
          </a:p>
          <a:p>
            <a:r>
              <a:rPr lang="en-US" dirty="0"/>
              <a:t>What would you like to know more?</a:t>
            </a:r>
          </a:p>
        </p:txBody>
      </p:sp>
      <p:sp>
        <p:nvSpPr>
          <p:cNvPr id="9" name="TextBox 8">
            <a:hlinkClick r:id="rId4" action="ppaction://hlinksldjump"/>
            <a:extLst>
              <a:ext uri="{FF2B5EF4-FFF2-40B4-BE49-F238E27FC236}">
                <a16:creationId xmlns:a16="http://schemas.microsoft.com/office/drawing/2014/main" id="{3287C61F-6020-4DE5-A968-84403174B78F}"/>
              </a:ext>
            </a:extLst>
          </p:cNvPr>
          <p:cNvSpPr txBox="1"/>
          <p:nvPr/>
        </p:nvSpPr>
        <p:spPr>
          <a:xfrm>
            <a:off x="3031157" y="6371956"/>
            <a:ext cx="1478211"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Consultant</a:t>
            </a:r>
          </a:p>
        </p:txBody>
      </p:sp>
      <p:sp>
        <p:nvSpPr>
          <p:cNvPr id="14" name="TextBox 13">
            <a:hlinkClick r:id="rId5" action="ppaction://hlinksldjump"/>
            <a:extLst>
              <a:ext uri="{FF2B5EF4-FFF2-40B4-BE49-F238E27FC236}">
                <a16:creationId xmlns:a16="http://schemas.microsoft.com/office/drawing/2014/main" id="{3482CD68-BD32-4E22-AC03-A38494212D73}"/>
              </a:ext>
            </a:extLst>
          </p:cNvPr>
          <p:cNvSpPr txBox="1"/>
          <p:nvPr/>
        </p:nvSpPr>
        <p:spPr>
          <a:xfrm>
            <a:off x="2259376" y="7036475"/>
            <a:ext cx="808896" cy="340519"/>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sz="1400" dirty="0"/>
              <a:t>Back</a:t>
            </a:r>
          </a:p>
        </p:txBody>
      </p:sp>
    </p:spTree>
    <p:extLst>
      <p:ext uri="{BB962C8B-B14F-4D97-AF65-F5344CB8AC3E}">
        <p14:creationId xmlns:p14="http://schemas.microsoft.com/office/powerpoint/2010/main" val="483438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hlinkClick r:id="rId2" action="ppaction://hlinksldjump"/>
            <a:extLst>
              <a:ext uri="{FF2B5EF4-FFF2-40B4-BE49-F238E27FC236}">
                <a16:creationId xmlns:a16="http://schemas.microsoft.com/office/drawing/2014/main" id="{CC4F641C-5AA5-4AC2-9798-EC3E3D4082CC}"/>
              </a:ext>
            </a:extLst>
          </p:cNvPr>
          <p:cNvSpPr txBox="1"/>
          <p:nvPr/>
        </p:nvSpPr>
        <p:spPr>
          <a:xfrm>
            <a:off x="1358381" y="5554909"/>
            <a:ext cx="2610888"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Which applications?</a:t>
            </a:r>
          </a:p>
        </p:txBody>
      </p:sp>
      <p:sp>
        <p:nvSpPr>
          <p:cNvPr id="7" name="TextBox 6">
            <a:hlinkClick r:id="rId3" action="ppaction://hlinksldjump"/>
            <a:extLst>
              <a:ext uri="{FF2B5EF4-FFF2-40B4-BE49-F238E27FC236}">
                <a16:creationId xmlns:a16="http://schemas.microsoft.com/office/drawing/2014/main" id="{E6BA7BF9-025F-4874-A44F-C18A74559CDF}"/>
              </a:ext>
            </a:extLst>
          </p:cNvPr>
          <p:cNvSpPr txBox="1"/>
          <p:nvPr/>
        </p:nvSpPr>
        <p:spPr>
          <a:xfrm>
            <a:off x="1229067" y="6157401"/>
            <a:ext cx="2869516"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About aerospace?</a:t>
            </a:r>
          </a:p>
        </p:txBody>
      </p:sp>
      <p:sp>
        <p:nvSpPr>
          <p:cNvPr id="10" name="TextBox 9">
            <a:extLst>
              <a:ext uri="{FF2B5EF4-FFF2-40B4-BE49-F238E27FC236}">
                <a16:creationId xmlns:a16="http://schemas.microsoft.com/office/drawing/2014/main" id="{712B4B47-0509-4B19-9449-3D6990C4B0DB}"/>
              </a:ext>
            </a:extLst>
          </p:cNvPr>
          <p:cNvSpPr txBox="1"/>
          <p:nvPr/>
        </p:nvSpPr>
        <p:spPr>
          <a:xfrm>
            <a:off x="500133" y="1741279"/>
            <a:ext cx="4327384" cy="2423740"/>
          </a:xfrm>
          <a:prstGeom prst="rect">
            <a:avLst/>
          </a:prstGeom>
          <a:noFill/>
        </p:spPr>
        <p:txBody>
          <a:bodyPr wrap="square">
            <a:spAutoFit/>
          </a:bodyPr>
          <a:lstStyle>
            <a:defPPr>
              <a:defRPr lang="en-US"/>
            </a:defPPr>
            <a:lvl1pPr>
              <a:spcAft>
                <a:spcPts val="882"/>
              </a:spcAft>
              <a:defRPr sz="1600">
                <a:solidFill>
                  <a:srgbClr val="000000"/>
                </a:solidFill>
                <a:latin typeface="+mj-lt"/>
              </a:defRPr>
            </a:lvl1pPr>
          </a:lstStyle>
          <a:p>
            <a:r>
              <a:rPr lang="en-US" dirty="0"/>
              <a:t>The state of the art of </a:t>
            </a:r>
            <a:r>
              <a:rPr lang="en-US" b="1" dirty="0">
                <a:latin typeface="+mn-lt"/>
              </a:rPr>
              <a:t>spacesuit technologies</a:t>
            </a:r>
            <a:r>
              <a:rPr lang="en-US" dirty="0"/>
              <a:t>, the weightiness effects to the human body, to the </a:t>
            </a:r>
            <a:r>
              <a:rPr lang="en-US" dirty="0" err="1"/>
              <a:t>neurovestibular</a:t>
            </a:r>
            <a:r>
              <a:rPr lang="en-US" dirty="0"/>
              <a:t>, muscle-skeletal systems, the current countermeasure, etc. were my research topics to analyze. </a:t>
            </a:r>
          </a:p>
          <a:p>
            <a:r>
              <a:rPr lang="en-US" dirty="0"/>
              <a:t>In the meantime, I was in charge of exploiting the </a:t>
            </a:r>
            <a:r>
              <a:rPr lang="en-US" b="1" dirty="0">
                <a:latin typeface="+mn-lt"/>
              </a:rPr>
              <a:t>Ultra-Wide Band </a:t>
            </a:r>
            <a:r>
              <a:rPr lang="en-US" dirty="0"/>
              <a:t>technology, with reverse-engineering of electronic devices, testing custom UWB chips and designing new applications.</a:t>
            </a:r>
            <a:endParaRPr lang="it-IT" dirty="0"/>
          </a:p>
        </p:txBody>
      </p:sp>
      <p:sp>
        <p:nvSpPr>
          <p:cNvPr id="8" name="TextBox 7">
            <a:hlinkClick r:id="rId4" action="ppaction://hlinksldjump"/>
            <a:extLst>
              <a:ext uri="{FF2B5EF4-FFF2-40B4-BE49-F238E27FC236}">
                <a16:creationId xmlns:a16="http://schemas.microsoft.com/office/drawing/2014/main" id="{18E8BAC7-15EC-4EB2-9BBB-75A3264DE0D2}"/>
              </a:ext>
            </a:extLst>
          </p:cNvPr>
          <p:cNvSpPr txBox="1"/>
          <p:nvPr/>
        </p:nvSpPr>
        <p:spPr>
          <a:xfrm>
            <a:off x="2259376" y="7036475"/>
            <a:ext cx="808896" cy="340519"/>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sz="1400" dirty="0"/>
              <a:t>Back</a:t>
            </a:r>
          </a:p>
        </p:txBody>
      </p:sp>
    </p:spTree>
    <p:extLst>
      <p:ext uri="{BB962C8B-B14F-4D97-AF65-F5344CB8AC3E}">
        <p14:creationId xmlns:p14="http://schemas.microsoft.com/office/powerpoint/2010/main" val="1013583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12B4B47-0509-4B19-9449-3D6990C4B0DB}"/>
              </a:ext>
            </a:extLst>
          </p:cNvPr>
          <p:cNvSpPr txBox="1"/>
          <p:nvPr/>
        </p:nvSpPr>
        <p:spPr>
          <a:xfrm>
            <a:off x="511781" y="2825873"/>
            <a:ext cx="4304086" cy="1308050"/>
          </a:xfrm>
          <a:prstGeom prst="rect">
            <a:avLst/>
          </a:prstGeom>
          <a:noFill/>
        </p:spPr>
        <p:txBody>
          <a:bodyPr wrap="square">
            <a:spAutoFit/>
          </a:bodyPr>
          <a:lstStyle>
            <a:defPPr>
              <a:defRPr lang="en-US"/>
            </a:defPPr>
            <a:lvl1pPr>
              <a:spcAft>
                <a:spcPts val="882"/>
              </a:spcAft>
              <a:defRPr sz="1600">
                <a:solidFill>
                  <a:srgbClr val="000000"/>
                </a:solidFill>
                <a:latin typeface="+mj-lt"/>
              </a:defRPr>
            </a:lvl1pPr>
          </a:lstStyle>
          <a:p>
            <a:pPr marL="285750" indent="-285750">
              <a:buFont typeface="Arial" panose="020B0604020202020204" pitchFamily="34" charset="0"/>
              <a:buChar char="•"/>
            </a:pPr>
            <a:r>
              <a:rPr lang="it-IT" dirty="0"/>
              <a:t>Ultra-low power data transmission for sensors, competing with Bluetooth technology</a:t>
            </a:r>
          </a:p>
          <a:p>
            <a:pPr marL="285750" indent="-285750">
              <a:buFont typeface="Arial" panose="020B0604020202020204" pitchFamily="34" charset="0"/>
              <a:buChar char="•"/>
            </a:pPr>
            <a:r>
              <a:rPr lang="it-IT" dirty="0"/>
              <a:t>Contact tracing within hospitals</a:t>
            </a:r>
          </a:p>
          <a:p>
            <a:pPr marL="285750" indent="-285750">
              <a:buFont typeface="Arial" panose="020B0604020202020204" pitchFamily="34" charset="0"/>
              <a:buChar char="•"/>
            </a:pPr>
            <a:r>
              <a:rPr lang="it-IT" dirty="0"/>
              <a:t>Analog impulse UWB Audio streaming</a:t>
            </a:r>
          </a:p>
        </p:txBody>
      </p:sp>
      <p:sp>
        <p:nvSpPr>
          <p:cNvPr id="8" name="TextBox 7">
            <a:hlinkClick r:id="rId2" action="ppaction://hlinksldjump"/>
            <a:extLst>
              <a:ext uri="{FF2B5EF4-FFF2-40B4-BE49-F238E27FC236}">
                <a16:creationId xmlns:a16="http://schemas.microsoft.com/office/drawing/2014/main" id="{CB4952E1-8C6C-4134-9B33-2124307FE371}"/>
              </a:ext>
            </a:extLst>
          </p:cNvPr>
          <p:cNvSpPr txBox="1"/>
          <p:nvPr/>
        </p:nvSpPr>
        <p:spPr>
          <a:xfrm>
            <a:off x="2259376" y="7036475"/>
            <a:ext cx="808896" cy="340519"/>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sz="1400" dirty="0"/>
              <a:t>Back</a:t>
            </a:r>
          </a:p>
        </p:txBody>
      </p:sp>
      <p:sp>
        <p:nvSpPr>
          <p:cNvPr id="9" name="TextBox 8">
            <a:hlinkClick r:id="rId3" action="ppaction://hlinksldjump"/>
            <a:extLst>
              <a:ext uri="{FF2B5EF4-FFF2-40B4-BE49-F238E27FC236}">
                <a16:creationId xmlns:a16="http://schemas.microsoft.com/office/drawing/2014/main" id="{E5CE8E83-0866-4666-AD7B-0FB2A559AEC2}"/>
              </a:ext>
            </a:extLst>
          </p:cNvPr>
          <p:cNvSpPr txBox="1"/>
          <p:nvPr/>
        </p:nvSpPr>
        <p:spPr>
          <a:xfrm>
            <a:off x="1229067" y="6157401"/>
            <a:ext cx="2869516"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About aerospace?</a:t>
            </a:r>
          </a:p>
        </p:txBody>
      </p:sp>
    </p:spTree>
    <p:extLst>
      <p:ext uri="{BB962C8B-B14F-4D97-AF65-F5344CB8AC3E}">
        <p14:creationId xmlns:p14="http://schemas.microsoft.com/office/powerpoint/2010/main" val="460642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hlinkClick r:id="rId2" action="ppaction://hlinksldjump"/>
            <a:extLst>
              <a:ext uri="{FF2B5EF4-FFF2-40B4-BE49-F238E27FC236}">
                <a16:creationId xmlns:a16="http://schemas.microsoft.com/office/drawing/2014/main" id="{E6BA7BF9-025F-4874-A44F-C18A74559CDF}"/>
              </a:ext>
            </a:extLst>
          </p:cNvPr>
          <p:cNvSpPr txBox="1"/>
          <p:nvPr/>
        </p:nvSpPr>
        <p:spPr>
          <a:xfrm>
            <a:off x="1519448" y="5937693"/>
            <a:ext cx="2288752" cy="715089"/>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What did you do at the KCL?</a:t>
            </a:r>
          </a:p>
        </p:txBody>
      </p:sp>
      <p:sp>
        <p:nvSpPr>
          <p:cNvPr id="10" name="TextBox 9">
            <a:extLst>
              <a:ext uri="{FF2B5EF4-FFF2-40B4-BE49-F238E27FC236}">
                <a16:creationId xmlns:a16="http://schemas.microsoft.com/office/drawing/2014/main" id="{712B4B47-0509-4B19-9449-3D6990C4B0DB}"/>
              </a:ext>
            </a:extLst>
          </p:cNvPr>
          <p:cNvSpPr txBox="1"/>
          <p:nvPr/>
        </p:nvSpPr>
        <p:spPr>
          <a:xfrm>
            <a:off x="506706" y="1969714"/>
            <a:ext cx="4327384" cy="3277820"/>
          </a:xfrm>
          <a:prstGeom prst="rect">
            <a:avLst/>
          </a:prstGeom>
          <a:noFill/>
        </p:spPr>
        <p:txBody>
          <a:bodyPr wrap="square">
            <a:spAutoFit/>
          </a:bodyPr>
          <a:lstStyle>
            <a:defPPr>
              <a:defRPr lang="en-US"/>
            </a:defPPr>
            <a:lvl1pPr>
              <a:spcAft>
                <a:spcPts val="882"/>
              </a:spcAft>
              <a:defRPr sz="1600">
                <a:solidFill>
                  <a:srgbClr val="000000"/>
                </a:solidFill>
                <a:latin typeface="+mj-lt"/>
              </a:defRPr>
            </a:lvl1pPr>
          </a:lstStyle>
          <a:p>
            <a:r>
              <a:rPr lang="en-US" dirty="0"/>
              <a:t>Initially, I gave my contribution for a </a:t>
            </a:r>
            <a:r>
              <a:rPr lang="en-US" dirty="0" err="1"/>
              <a:t>sensorized</a:t>
            </a:r>
            <a:r>
              <a:rPr lang="en-US" dirty="0"/>
              <a:t> belt within the </a:t>
            </a:r>
            <a:r>
              <a:rPr lang="en-US" b="1" dirty="0" err="1">
                <a:latin typeface="+mn-lt"/>
              </a:rPr>
              <a:t>CApture</a:t>
            </a:r>
            <a:r>
              <a:rPr lang="en-US" b="1" dirty="0">
                <a:latin typeface="+mn-lt"/>
              </a:rPr>
              <a:t> </a:t>
            </a:r>
            <a:r>
              <a:rPr lang="en-US" b="1" dirty="0" err="1">
                <a:latin typeface="+mn-lt"/>
              </a:rPr>
              <a:t>DEorbiting</a:t>
            </a:r>
            <a:r>
              <a:rPr lang="en-US" b="1" dirty="0">
                <a:latin typeface="+mn-lt"/>
              </a:rPr>
              <a:t> Targets </a:t>
            </a:r>
            <a:r>
              <a:rPr lang="en-US" dirty="0"/>
              <a:t>(CADET) project, matching smart materials (carbon nanotube based) and custom electronic systems.</a:t>
            </a:r>
          </a:p>
          <a:p>
            <a:r>
              <a:rPr lang="en-US" dirty="0"/>
              <a:t>Then, I had a boost with the “space activities” during the visiting period at the </a:t>
            </a:r>
            <a:r>
              <a:rPr lang="en-US" b="1" dirty="0">
                <a:latin typeface="+mn-lt"/>
              </a:rPr>
              <a:t>King’s College of London – Human Aerospace Physiology</a:t>
            </a:r>
            <a:r>
              <a:rPr lang="en-US" dirty="0"/>
              <a:t>.</a:t>
            </a:r>
          </a:p>
          <a:p>
            <a:br>
              <a:rPr lang="en-US" dirty="0"/>
            </a:br>
            <a:br>
              <a:rPr lang="en-US" dirty="0"/>
            </a:br>
            <a:br>
              <a:rPr lang="en-US" dirty="0"/>
            </a:br>
            <a:br>
              <a:rPr lang="en-US" dirty="0"/>
            </a:br>
            <a:endParaRPr lang="it-IT" dirty="0"/>
          </a:p>
        </p:txBody>
      </p:sp>
      <p:sp>
        <p:nvSpPr>
          <p:cNvPr id="5" name="TextBox 4">
            <a:hlinkClick r:id="rId3" action="ppaction://hlinksldjump"/>
            <a:extLst>
              <a:ext uri="{FF2B5EF4-FFF2-40B4-BE49-F238E27FC236}">
                <a16:creationId xmlns:a16="http://schemas.microsoft.com/office/drawing/2014/main" id="{97C13E7C-6726-4999-A861-55889D75CAAE}"/>
              </a:ext>
            </a:extLst>
          </p:cNvPr>
          <p:cNvSpPr txBox="1"/>
          <p:nvPr/>
        </p:nvSpPr>
        <p:spPr>
          <a:xfrm>
            <a:off x="2259376" y="7036475"/>
            <a:ext cx="808896" cy="340519"/>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sz="1400" dirty="0"/>
              <a:t>Back</a:t>
            </a:r>
          </a:p>
        </p:txBody>
      </p:sp>
    </p:spTree>
    <p:extLst>
      <p:ext uri="{BB962C8B-B14F-4D97-AF65-F5344CB8AC3E}">
        <p14:creationId xmlns:p14="http://schemas.microsoft.com/office/powerpoint/2010/main" val="4194548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hlinkClick r:id="rId2" action="ppaction://hlinksldjump"/>
            <a:extLst>
              <a:ext uri="{FF2B5EF4-FFF2-40B4-BE49-F238E27FC236}">
                <a16:creationId xmlns:a16="http://schemas.microsoft.com/office/drawing/2014/main" id="{E6BA7BF9-025F-4874-A44F-C18A74559CDF}"/>
              </a:ext>
            </a:extLst>
          </p:cNvPr>
          <p:cNvSpPr txBox="1"/>
          <p:nvPr/>
        </p:nvSpPr>
        <p:spPr>
          <a:xfrm>
            <a:off x="994955" y="5620007"/>
            <a:ext cx="1218241"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SEM</a:t>
            </a:r>
          </a:p>
        </p:txBody>
      </p:sp>
      <p:sp>
        <p:nvSpPr>
          <p:cNvPr id="10" name="TextBox 9">
            <a:extLst>
              <a:ext uri="{FF2B5EF4-FFF2-40B4-BE49-F238E27FC236}">
                <a16:creationId xmlns:a16="http://schemas.microsoft.com/office/drawing/2014/main" id="{712B4B47-0509-4B19-9449-3D6990C4B0DB}"/>
              </a:ext>
            </a:extLst>
          </p:cNvPr>
          <p:cNvSpPr txBox="1"/>
          <p:nvPr/>
        </p:nvSpPr>
        <p:spPr>
          <a:xfrm>
            <a:off x="512530" y="1905512"/>
            <a:ext cx="4309911" cy="2408352"/>
          </a:xfrm>
          <a:prstGeom prst="rect">
            <a:avLst/>
          </a:prstGeom>
          <a:noFill/>
        </p:spPr>
        <p:txBody>
          <a:bodyPr wrap="square">
            <a:spAutoFit/>
          </a:bodyPr>
          <a:lstStyle>
            <a:defPPr>
              <a:defRPr lang="en-US"/>
            </a:defPPr>
            <a:lvl1pPr>
              <a:spcAft>
                <a:spcPts val="882"/>
              </a:spcAft>
              <a:defRPr sz="1600">
                <a:solidFill>
                  <a:srgbClr val="000000"/>
                </a:solidFill>
                <a:latin typeface="+mj-lt"/>
              </a:defRPr>
            </a:lvl1pPr>
          </a:lstStyle>
          <a:p>
            <a:r>
              <a:rPr lang="en-US" dirty="0"/>
              <a:t>I was the only bio/electronic engineer, among scientists and physiologists. I worked within the Loading Gravity Countermeasure Skinsuit project, in collaboration with MIT, ESA and </a:t>
            </a:r>
            <a:r>
              <a:rPr lang="en-US" dirty="0" err="1"/>
              <a:t>Dainese</a:t>
            </a:r>
            <a:r>
              <a:rPr lang="en-US" dirty="0"/>
              <a:t>, designing and testing two devices:</a:t>
            </a:r>
          </a:p>
          <a:p>
            <a:endParaRPr lang="en-US" dirty="0"/>
          </a:p>
          <a:p>
            <a:pPr marL="285750" indent="-285750">
              <a:buFont typeface="Arial" panose="020B0604020202020204" pitchFamily="34" charset="0"/>
              <a:buChar char="•"/>
            </a:pPr>
            <a:r>
              <a:rPr lang="en-US" b="1" dirty="0">
                <a:latin typeface="+mn-lt"/>
              </a:rPr>
              <a:t>Spinal Elongation Motoring (SEM) system</a:t>
            </a:r>
            <a:endParaRPr lang="en-US" dirty="0"/>
          </a:p>
          <a:p>
            <a:pPr marL="285750" indent="-285750">
              <a:buFont typeface="Arial" panose="020B0604020202020204" pitchFamily="34" charset="0"/>
              <a:buChar char="•"/>
            </a:pPr>
            <a:r>
              <a:rPr lang="en-US" b="1" dirty="0">
                <a:latin typeface="+mn-lt"/>
              </a:rPr>
              <a:t>Load/Stretch Monitoring (LSM) system</a:t>
            </a:r>
          </a:p>
        </p:txBody>
      </p:sp>
      <p:sp>
        <p:nvSpPr>
          <p:cNvPr id="5" name="TextBox 4">
            <a:hlinkClick r:id="rId3" action="ppaction://hlinksldjump"/>
            <a:extLst>
              <a:ext uri="{FF2B5EF4-FFF2-40B4-BE49-F238E27FC236}">
                <a16:creationId xmlns:a16="http://schemas.microsoft.com/office/drawing/2014/main" id="{56D6A07B-FC7F-4C3C-AE0D-11F28251F37A}"/>
              </a:ext>
            </a:extLst>
          </p:cNvPr>
          <p:cNvSpPr txBox="1"/>
          <p:nvPr/>
        </p:nvSpPr>
        <p:spPr>
          <a:xfrm>
            <a:off x="3114454" y="5620006"/>
            <a:ext cx="1218241"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LSM</a:t>
            </a:r>
          </a:p>
        </p:txBody>
      </p:sp>
      <p:sp>
        <p:nvSpPr>
          <p:cNvPr id="6" name="TextBox 5">
            <a:hlinkClick r:id="rId4" action="ppaction://hlinksldjump"/>
            <a:extLst>
              <a:ext uri="{FF2B5EF4-FFF2-40B4-BE49-F238E27FC236}">
                <a16:creationId xmlns:a16="http://schemas.microsoft.com/office/drawing/2014/main" id="{A13519F7-1448-4B87-8A4A-6D82986AE325}"/>
              </a:ext>
            </a:extLst>
          </p:cNvPr>
          <p:cNvSpPr txBox="1"/>
          <p:nvPr/>
        </p:nvSpPr>
        <p:spPr>
          <a:xfrm>
            <a:off x="2259376" y="7036475"/>
            <a:ext cx="808896" cy="340519"/>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sz="1400" dirty="0"/>
              <a:t>Back</a:t>
            </a:r>
          </a:p>
        </p:txBody>
      </p:sp>
    </p:spTree>
    <p:extLst>
      <p:ext uri="{BB962C8B-B14F-4D97-AF65-F5344CB8AC3E}">
        <p14:creationId xmlns:p14="http://schemas.microsoft.com/office/powerpoint/2010/main" val="4047953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12B4B47-0509-4B19-9449-3D6990C4B0DB}"/>
              </a:ext>
            </a:extLst>
          </p:cNvPr>
          <p:cNvSpPr txBox="1"/>
          <p:nvPr/>
        </p:nvSpPr>
        <p:spPr>
          <a:xfrm>
            <a:off x="497221" y="647620"/>
            <a:ext cx="4333207" cy="4724370"/>
          </a:xfrm>
          <a:prstGeom prst="rect">
            <a:avLst/>
          </a:prstGeom>
          <a:noFill/>
        </p:spPr>
        <p:txBody>
          <a:bodyPr wrap="square">
            <a:spAutoFit/>
          </a:bodyPr>
          <a:lstStyle>
            <a:defPPr>
              <a:defRPr lang="en-US"/>
            </a:defPPr>
            <a:lvl1pPr>
              <a:spcAft>
                <a:spcPts val="882"/>
              </a:spcAft>
              <a:defRPr sz="1600">
                <a:solidFill>
                  <a:srgbClr val="000000"/>
                </a:solidFill>
                <a:latin typeface="+mj-lt"/>
              </a:defRPr>
            </a:lvl1pPr>
          </a:lstStyle>
          <a:p>
            <a:r>
              <a:rPr lang="en-US" dirty="0"/>
              <a:t>Selective evaluation of the spinal length variation (with and without the </a:t>
            </a:r>
            <a:r>
              <a:rPr lang="en-US" b="1" dirty="0">
                <a:latin typeface="+mn-lt"/>
              </a:rPr>
              <a:t>Skinsuit</a:t>
            </a:r>
            <a:r>
              <a:rPr lang="en-US" dirty="0"/>
              <a:t>) designing a custom stretchable and comfortable wireless sensor:</a:t>
            </a:r>
          </a:p>
          <a:p>
            <a:r>
              <a:rPr lang="en-US" dirty="0"/>
              <a:t>definition of the project requirements;</a:t>
            </a:r>
          </a:p>
          <a:p>
            <a:pPr marL="285750" indent="-285750">
              <a:buFont typeface="Arial" panose="020B0604020202020204" pitchFamily="34" charset="0"/>
              <a:buChar char="•"/>
            </a:pPr>
            <a:r>
              <a:rPr lang="en-US" dirty="0"/>
              <a:t>electronic design with read-out circuit, power management and double RF communication system;</a:t>
            </a:r>
          </a:p>
          <a:p>
            <a:pPr marL="285750" indent="-285750">
              <a:buFont typeface="Arial" panose="020B0604020202020204" pitchFamily="34" charset="0"/>
              <a:buChar char="•"/>
            </a:pPr>
            <a:r>
              <a:rPr lang="en-US" dirty="0"/>
              <a:t>smart material development, like stretch sensor made with an ad-hoc formula;</a:t>
            </a:r>
          </a:p>
          <a:p>
            <a:pPr marL="285750" indent="-285750">
              <a:buFont typeface="Arial" panose="020B0604020202020204" pitchFamily="34" charset="0"/>
              <a:buChar char="•"/>
            </a:pPr>
            <a:r>
              <a:rPr lang="en-US" dirty="0"/>
              <a:t>system integration, weightiness test bed and data analysis.</a:t>
            </a:r>
          </a:p>
          <a:p>
            <a:endParaRPr lang="en-US" dirty="0"/>
          </a:p>
          <a:p>
            <a:r>
              <a:rPr lang="en-US" dirty="0"/>
              <a:t>I would be delighted to show you more details with a direct contact. Drop me an email at </a:t>
            </a:r>
            <a:r>
              <a:rPr lang="en-US" dirty="0">
                <a:hlinkClick r:id="rId2"/>
              </a:rPr>
              <a:t>matte.stoppa@gmail.com</a:t>
            </a:r>
            <a:endParaRPr lang="it-IT" dirty="0"/>
          </a:p>
        </p:txBody>
      </p:sp>
      <p:sp>
        <p:nvSpPr>
          <p:cNvPr id="5" name="TextBox 4">
            <a:hlinkClick r:id="rId3" action="ppaction://hlinksldjump"/>
            <a:extLst>
              <a:ext uri="{FF2B5EF4-FFF2-40B4-BE49-F238E27FC236}">
                <a16:creationId xmlns:a16="http://schemas.microsoft.com/office/drawing/2014/main" id="{54A1618C-12EF-4D72-963E-234456A9EC7F}"/>
              </a:ext>
            </a:extLst>
          </p:cNvPr>
          <p:cNvSpPr txBox="1"/>
          <p:nvPr/>
        </p:nvSpPr>
        <p:spPr>
          <a:xfrm>
            <a:off x="2259376" y="7036475"/>
            <a:ext cx="808896" cy="340519"/>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sz="1400" dirty="0"/>
              <a:t>Back</a:t>
            </a:r>
          </a:p>
        </p:txBody>
      </p:sp>
      <p:sp>
        <p:nvSpPr>
          <p:cNvPr id="6" name="TextBox 5">
            <a:hlinkClick r:id="rId4" action="ppaction://hlinksldjump"/>
            <a:extLst>
              <a:ext uri="{FF2B5EF4-FFF2-40B4-BE49-F238E27FC236}">
                <a16:creationId xmlns:a16="http://schemas.microsoft.com/office/drawing/2014/main" id="{3C53E031-21BF-4DAC-BFB9-630BC4156F17}"/>
              </a:ext>
            </a:extLst>
          </p:cNvPr>
          <p:cNvSpPr txBox="1"/>
          <p:nvPr/>
        </p:nvSpPr>
        <p:spPr>
          <a:xfrm>
            <a:off x="1718062" y="6130740"/>
            <a:ext cx="1891525"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Main menu</a:t>
            </a:r>
          </a:p>
        </p:txBody>
      </p:sp>
    </p:spTree>
    <p:extLst>
      <p:ext uri="{BB962C8B-B14F-4D97-AF65-F5344CB8AC3E}">
        <p14:creationId xmlns:p14="http://schemas.microsoft.com/office/powerpoint/2010/main" val="4117389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12B4B47-0509-4B19-9449-3D6990C4B0DB}"/>
              </a:ext>
            </a:extLst>
          </p:cNvPr>
          <p:cNvSpPr txBox="1"/>
          <p:nvPr/>
        </p:nvSpPr>
        <p:spPr>
          <a:xfrm>
            <a:off x="500133" y="419150"/>
            <a:ext cx="4327383" cy="5463034"/>
          </a:xfrm>
          <a:prstGeom prst="rect">
            <a:avLst/>
          </a:prstGeom>
          <a:noFill/>
        </p:spPr>
        <p:txBody>
          <a:bodyPr wrap="square">
            <a:spAutoFit/>
          </a:bodyPr>
          <a:lstStyle>
            <a:defPPr>
              <a:defRPr lang="en-US"/>
            </a:defPPr>
            <a:lvl1pPr>
              <a:spcAft>
                <a:spcPts val="882"/>
              </a:spcAft>
              <a:defRPr sz="1600">
                <a:solidFill>
                  <a:srgbClr val="000000"/>
                </a:solidFill>
                <a:latin typeface="+mj-lt"/>
              </a:defRPr>
            </a:lvl1pPr>
          </a:lstStyle>
          <a:p>
            <a:r>
              <a:rPr lang="en-US" dirty="0"/>
              <a:t>Exploiting the elastic properties of the </a:t>
            </a:r>
            <a:r>
              <a:rPr lang="en-US" b="1" dirty="0">
                <a:latin typeface="+mn-lt"/>
              </a:rPr>
              <a:t>Skinsuit</a:t>
            </a:r>
            <a:r>
              <a:rPr lang="en-US" dirty="0"/>
              <a:t> material and its design, the stretch level can be adapted in order to increase or decrease the </a:t>
            </a:r>
            <a:r>
              <a:rPr lang="en-US" dirty="0" err="1"/>
              <a:t>Gz</a:t>
            </a:r>
            <a:r>
              <a:rPr lang="en-US" dirty="0"/>
              <a:t>-load. Furthermore, this </a:t>
            </a:r>
            <a:r>
              <a:rPr lang="en-US" dirty="0" err="1"/>
              <a:t>Gz</a:t>
            </a:r>
            <a:r>
              <a:rPr lang="en-US" dirty="0"/>
              <a:t>-load variation has to be monitored with a wearable system embedded within the GLCS.</a:t>
            </a:r>
          </a:p>
          <a:p>
            <a:pPr marL="285750" indent="-285750">
              <a:buFont typeface="Arial" panose="020B0604020202020204" pitchFamily="34" charset="0"/>
              <a:buChar char="•"/>
            </a:pPr>
            <a:r>
              <a:rPr lang="en-US" dirty="0"/>
              <a:t>definition of the project requirements;</a:t>
            </a:r>
          </a:p>
          <a:p>
            <a:pPr marL="285750" indent="-285750">
              <a:buFont typeface="Arial" panose="020B0604020202020204" pitchFamily="34" charset="0"/>
              <a:buChar char="•"/>
            </a:pPr>
            <a:r>
              <a:rPr lang="en-US" dirty="0"/>
              <a:t>design of the load adjustment mechanism;</a:t>
            </a:r>
          </a:p>
          <a:p>
            <a:pPr marL="285750" indent="-285750">
              <a:buFont typeface="Arial" panose="020B0604020202020204" pitchFamily="34" charset="0"/>
              <a:buChar char="•"/>
            </a:pPr>
            <a:r>
              <a:rPr lang="en-US" dirty="0"/>
              <a:t>design of the lower body GLCS simulator - tests and results;</a:t>
            </a:r>
          </a:p>
          <a:p>
            <a:pPr marL="285750" indent="-285750">
              <a:buFont typeface="Arial" panose="020B0604020202020204" pitchFamily="34" charset="0"/>
              <a:buChar char="•"/>
            </a:pPr>
            <a:r>
              <a:rPr lang="en-US" dirty="0"/>
              <a:t>implementation of the </a:t>
            </a:r>
            <a:r>
              <a:rPr lang="en-US" dirty="0" err="1"/>
              <a:t>the</a:t>
            </a:r>
            <a:r>
              <a:rPr lang="en-US" dirty="0"/>
              <a:t> load adjustment mechanism with the lower body GLCS simulator - test and results;</a:t>
            </a:r>
          </a:p>
          <a:p>
            <a:pPr marL="285750" indent="-285750">
              <a:buFont typeface="Arial" panose="020B0604020202020204" pitchFamily="34" charset="0"/>
              <a:buChar char="•"/>
            </a:pPr>
            <a:r>
              <a:rPr lang="en-US" dirty="0"/>
              <a:t>design and implementation of the LM system - test and results of the overall system.</a:t>
            </a:r>
          </a:p>
          <a:p>
            <a:br>
              <a:rPr lang="en-US" dirty="0"/>
            </a:br>
            <a:r>
              <a:rPr lang="en-US" dirty="0"/>
              <a:t>I would be delighted to show you more details with a direct contact. Drop me an email at </a:t>
            </a:r>
            <a:r>
              <a:rPr lang="en-US" dirty="0">
                <a:hlinkClick r:id="rId2"/>
              </a:rPr>
              <a:t>matte.stoppa@gmail.com</a:t>
            </a:r>
            <a:endParaRPr lang="it-IT" dirty="0"/>
          </a:p>
        </p:txBody>
      </p:sp>
      <p:sp>
        <p:nvSpPr>
          <p:cNvPr id="5" name="TextBox 4">
            <a:hlinkClick r:id="rId3" action="ppaction://hlinksldjump"/>
            <a:extLst>
              <a:ext uri="{FF2B5EF4-FFF2-40B4-BE49-F238E27FC236}">
                <a16:creationId xmlns:a16="http://schemas.microsoft.com/office/drawing/2014/main" id="{0D403A15-1083-48FC-AA1B-9D4F473871B0}"/>
              </a:ext>
            </a:extLst>
          </p:cNvPr>
          <p:cNvSpPr txBox="1"/>
          <p:nvPr/>
        </p:nvSpPr>
        <p:spPr>
          <a:xfrm>
            <a:off x="2259376" y="7036475"/>
            <a:ext cx="808896" cy="340519"/>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sz="1400" dirty="0"/>
              <a:t>Back</a:t>
            </a:r>
          </a:p>
        </p:txBody>
      </p:sp>
      <p:sp>
        <p:nvSpPr>
          <p:cNvPr id="6" name="TextBox 5">
            <a:hlinkClick r:id="rId4" action="ppaction://hlinksldjump"/>
            <a:extLst>
              <a:ext uri="{FF2B5EF4-FFF2-40B4-BE49-F238E27FC236}">
                <a16:creationId xmlns:a16="http://schemas.microsoft.com/office/drawing/2014/main" id="{7BF9F8C7-C9E8-4E6A-B080-1BB80FA4AF4D}"/>
              </a:ext>
            </a:extLst>
          </p:cNvPr>
          <p:cNvSpPr txBox="1"/>
          <p:nvPr/>
        </p:nvSpPr>
        <p:spPr>
          <a:xfrm>
            <a:off x="1718062" y="6130740"/>
            <a:ext cx="1891525"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Main menu</a:t>
            </a:r>
          </a:p>
        </p:txBody>
      </p:sp>
    </p:spTree>
    <p:extLst>
      <p:ext uri="{BB962C8B-B14F-4D97-AF65-F5344CB8AC3E}">
        <p14:creationId xmlns:p14="http://schemas.microsoft.com/office/powerpoint/2010/main" val="1565796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hlinkClick r:id="rId2" action="ppaction://hlinksldjump"/>
            <a:extLst>
              <a:ext uri="{FF2B5EF4-FFF2-40B4-BE49-F238E27FC236}">
                <a16:creationId xmlns:a16="http://schemas.microsoft.com/office/drawing/2014/main" id="{E6BA7BF9-025F-4874-A44F-C18A74559CDF}"/>
              </a:ext>
            </a:extLst>
          </p:cNvPr>
          <p:cNvSpPr txBox="1"/>
          <p:nvPr/>
        </p:nvSpPr>
        <p:spPr>
          <a:xfrm>
            <a:off x="632805" y="4792317"/>
            <a:ext cx="1626571"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Sherlock srl</a:t>
            </a:r>
          </a:p>
        </p:txBody>
      </p:sp>
      <p:sp>
        <p:nvSpPr>
          <p:cNvPr id="10" name="TextBox 9">
            <a:extLst>
              <a:ext uri="{FF2B5EF4-FFF2-40B4-BE49-F238E27FC236}">
                <a16:creationId xmlns:a16="http://schemas.microsoft.com/office/drawing/2014/main" id="{712B4B47-0509-4B19-9449-3D6990C4B0DB}"/>
              </a:ext>
            </a:extLst>
          </p:cNvPr>
          <p:cNvSpPr txBox="1"/>
          <p:nvPr/>
        </p:nvSpPr>
        <p:spPr>
          <a:xfrm>
            <a:off x="575981" y="1937533"/>
            <a:ext cx="4309911" cy="2177519"/>
          </a:xfrm>
          <a:prstGeom prst="rect">
            <a:avLst/>
          </a:prstGeom>
          <a:noFill/>
        </p:spPr>
        <p:txBody>
          <a:bodyPr wrap="square">
            <a:spAutoFit/>
          </a:bodyPr>
          <a:lstStyle>
            <a:defPPr>
              <a:defRPr lang="en-US"/>
            </a:defPPr>
            <a:lvl1pPr>
              <a:spcAft>
                <a:spcPts val="882"/>
              </a:spcAft>
              <a:defRPr sz="1600">
                <a:solidFill>
                  <a:srgbClr val="000000"/>
                </a:solidFill>
                <a:latin typeface="+mj-lt"/>
              </a:defRPr>
            </a:lvl1pPr>
          </a:lstStyle>
          <a:p>
            <a:pPr algn="just"/>
            <a:r>
              <a:rPr lang="en-US" dirty="0"/>
              <a:t>During the first year of PhD, I faced the first Start-up challenge: </a:t>
            </a:r>
            <a:r>
              <a:rPr lang="en-US" b="1" dirty="0" err="1">
                <a:latin typeface="+mn-lt"/>
              </a:rPr>
              <a:t>EAPtics</a:t>
            </a:r>
            <a:r>
              <a:rPr lang="en-US" dirty="0"/>
              <a:t>, a bio-inspired wearable and soft actuator, commonly known </a:t>
            </a:r>
            <a:r>
              <a:rPr lang="en-US" b="1" dirty="0">
                <a:latin typeface="+mn-lt"/>
              </a:rPr>
              <a:t>artificial muscles</a:t>
            </a:r>
            <a:r>
              <a:rPr lang="en-US" dirty="0"/>
              <a:t>. With this project, I started to fill the gap between technical and business skills, attending PhD level courses and joining in the university business incubator.</a:t>
            </a:r>
          </a:p>
          <a:p>
            <a:pPr algn="just"/>
            <a:r>
              <a:rPr lang="en-US" dirty="0"/>
              <a:t>This was just the beginning.</a:t>
            </a:r>
          </a:p>
        </p:txBody>
      </p:sp>
      <p:sp>
        <p:nvSpPr>
          <p:cNvPr id="5" name="TextBox 4">
            <a:hlinkClick r:id="rId3" action="ppaction://hlinksldjump"/>
            <a:extLst>
              <a:ext uri="{FF2B5EF4-FFF2-40B4-BE49-F238E27FC236}">
                <a16:creationId xmlns:a16="http://schemas.microsoft.com/office/drawing/2014/main" id="{809E6A7C-08B3-4D49-B832-4918A42277B1}"/>
              </a:ext>
            </a:extLst>
          </p:cNvPr>
          <p:cNvSpPr txBox="1"/>
          <p:nvPr/>
        </p:nvSpPr>
        <p:spPr>
          <a:xfrm>
            <a:off x="3068272" y="4792317"/>
            <a:ext cx="1626571"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NOVA Stark </a:t>
            </a:r>
            <a:r>
              <a:rPr lang="it-IT" dirty="0" err="1"/>
              <a:t>srl</a:t>
            </a:r>
            <a:endParaRPr lang="it-IT" dirty="0"/>
          </a:p>
        </p:txBody>
      </p:sp>
      <p:sp>
        <p:nvSpPr>
          <p:cNvPr id="6" name="TextBox 5">
            <a:hlinkClick r:id="rId4" action="ppaction://hlinksldjump"/>
            <a:extLst>
              <a:ext uri="{FF2B5EF4-FFF2-40B4-BE49-F238E27FC236}">
                <a16:creationId xmlns:a16="http://schemas.microsoft.com/office/drawing/2014/main" id="{71490396-0534-4601-8B05-13BC057C2FFF}"/>
              </a:ext>
            </a:extLst>
          </p:cNvPr>
          <p:cNvSpPr txBox="1"/>
          <p:nvPr/>
        </p:nvSpPr>
        <p:spPr>
          <a:xfrm>
            <a:off x="1361636" y="5412121"/>
            <a:ext cx="2738603"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RED | Research and Design</a:t>
            </a:r>
          </a:p>
        </p:txBody>
      </p:sp>
      <p:sp>
        <p:nvSpPr>
          <p:cNvPr id="8" name="TextBox 7">
            <a:hlinkClick r:id="rId5" action="ppaction://hlinksldjump"/>
            <a:extLst>
              <a:ext uri="{FF2B5EF4-FFF2-40B4-BE49-F238E27FC236}">
                <a16:creationId xmlns:a16="http://schemas.microsoft.com/office/drawing/2014/main" id="{2963BD02-2690-4FC0-80CD-BA2703D235E2}"/>
              </a:ext>
            </a:extLst>
          </p:cNvPr>
          <p:cNvSpPr txBox="1"/>
          <p:nvPr/>
        </p:nvSpPr>
        <p:spPr>
          <a:xfrm>
            <a:off x="2259376" y="7036475"/>
            <a:ext cx="808896" cy="340519"/>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sz="1400" dirty="0"/>
              <a:t>Back</a:t>
            </a:r>
          </a:p>
        </p:txBody>
      </p:sp>
      <p:sp>
        <p:nvSpPr>
          <p:cNvPr id="2" name="TextBox 4">
            <a:hlinkClick r:id="rId3" action="ppaction://hlinksldjump"/>
            <a:extLst>
              <a:ext uri="{FF2B5EF4-FFF2-40B4-BE49-F238E27FC236}">
                <a16:creationId xmlns:a16="http://schemas.microsoft.com/office/drawing/2014/main" id="{49E74C14-C743-0E5A-1952-BE534947EFF5}"/>
              </a:ext>
            </a:extLst>
          </p:cNvPr>
          <p:cNvSpPr txBox="1"/>
          <p:nvPr/>
        </p:nvSpPr>
        <p:spPr>
          <a:xfrm>
            <a:off x="1850539" y="6089386"/>
            <a:ext cx="1626571"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COESA </a:t>
            </a:r>
            <a:r>
              <a:rPr lang="it-IT" dirty="0" err="1"/>
              <a:t>srl</a:t>
            </a:r>
            <a:endParaRPr lang="it-IT" dirty="0"/>
          </a:p>
        </p:txBody>
      </p:sp>
    </p:spTree>
    <p:extLst>
      <p:ext uri="{BB962C8B-B14F-4D97-AF65-F5344CB8AC3E}">
        <p14:creationId xmlns:p14="http://schemas.microsoft.com/office/powerpoint/2010/main" val="670445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12B4B47-0509-4B19-9449-3D6990C4B0DB}"/>
              </a:ext>
            </a:extLst>
          </p:cNvPr>
          <p:cNvSpPr txBox="1"/>
          <p:nvPr/>
        </p:nvSpPr>
        <p:spPr>
          <a:xfrm>
            <a:off x="427328" y="365620"/>
            <a:ext cx="4472990" cy="6124754"/>
          </a:xfrm>
          <a:prstGeom prst="rect">
            <a:avLst/>
          </a:prstGeom>
          <a:noFill/>
        </p:spPr>
        <p:txBody>
          <a:bodyPr wrap="square">
            <a:spAutoFit/>
          </a:bodyPr>
          <a:lstStyle>
            <a:defPPr>
              <a:defRPr lang="en-US"/>
            </a:defPPr>
            <a:lvl1pPr algn="just">
              <a:spcAft>
                <a:spcPts val="882"/>
              </a:spcAft>
              <a:defRPr sz="1600">
                <a:solidFill>
                  <a:srgbClr val="000000"/>
                </a:solidFill>
                <a:latin typeface="+mj-lt"/>
              </a:defRPr>
            </a:lvl1pPr>
          </a:lstStyle>
          <a:p>
            <a:pPr algn="l"/>
            <a:r>
              <a:rPr lang="en-US" sz="1500" dirty="0"/>
              <a:t>The first start-up founded. </a:t>
            </a:r>
            <a:r>
              <a:rPr lang="en-US" b="1" dirty="0">
                <a:latin typeface="+mn-lt"/>
              </a:rPr>
              <a:t>Sherlock Bike</a:t>
            </a:r>
            <a:r>
              <a:rPr lang="en-US" sz="1500" dirty="0"/>
              <a:t>, the invisible GPS anti-theft device for bicycles. </a:t>
            </a:r>
          </a:p>
          <a:p>
            <a:pPr algn="l"/>
            <a:r>
              <a:rPr lang="en-US" sz="1500" dirty="0"/>
              <a:t>A product/service company co-founded in 2015, a go-to-market in Europe and USA in 2017 and an </a:t>
            </a:r>
            <a:r>
              <a:rPr lang="en-US" b="1" dirty="0">
                <a:latin typeface="+mn-lt"/>
              </a:rPr>
              <a:t>Exit </a:t>
            </a:r>
            <a:r>
              <a:rPr lang="en-US" sz="1500" dirty="0"/>
              <a:t>with a multinational Company in 2019. Headquarter in Italy, a temporary base in UK and an international business. </a:t>
            </a:r>
          </a:p>
          <a:p>
            <a:pPr algn="l"/>
            <a:r>
              <a:rPr lang="en-US" sz="1500" dirty="0"/>
              <a:t>So, a 0-to-1 full business story.</a:t>
            </a:r>
          </a:p>
          <a:p>
            <a:pPr algn="l"/>
            <a:r>
              <a:rPr lang="en-US" dirty="0">
                <a:hlinkClick r:id="rId2"/>
              </a:rPr>
              <a:t>www.sherlock.bike</a:t>
            </a:r>
            <a:r>
              <a:rPr lang="en-US" dirty="0"/>
              <a:t> </a:t>
            </a:r>
          </a:p>
          <a:p>
            <a:pPr algn="l"/>
            <a:r>
              <a:rPr lang="en-US" sz="1500" dirty="0"/>
              <a:t>I was </a:t>
            </a:r>
            <a:r>
              <a:rPr lang="en-US" b="1" dirty="0">
                <a:latin typeface="+mn-lt"/>
              </a:rPr>
              <a:t>co-founder</a:t>
            </a:r>
            <a:r>
              <a:rPr lang="en-US" sz="1500" dirty="0"/>
              <a:t> and </a:t>
            </a:r>
            <a:r>
              <a:rPr lang="en-US" b="1" dirty="0">
                <a:latin typeface="+mn-lt"/>
              </a:rPr>
              <a:t>CTO</a:t>
            </a:r>
            <a:r>
              <a:rPr lang="en-US" sz="1500" dirty="0"/>
              <a:t> responsible for</a:t>
            </a:r>
          </a:p>
          <a:p>
            <a:pPr marL="285750" indent="-285750" algn="l">
              <a:spcAft>
                <a:spcPts val="600"/>
              </a:spcAft>
              <a:buFont typeface="Arial" panose="020B0604020202020204" pitchFamily="34" charset="0"/>
              <a:buChar char="•"/>
            </a:pPr>
            <a:r>
              <a:rPr lang="en-US" sz="1500" dirty="0"/>
              <a:t>research and relation with international tech-suppliers;</a:t>
            </a:r>
          </a:p>
          <a:p>
            <a:pPr marL="285750" indent="-285750" algn="l">
              <a:spcAft>
                <a:spcPts val="600"/>
              </a:spcAft>
              <a:buFont typeface="Arial" panose="020B0604020202020204" pitchFamily="34" charset="0"/>
              <a:buChar char="•"/>
            </a:pPr>
            <a:r>
              <a:rPr lang="en-US" sz="1500" dirty="0"/>
              <a:t>R&amp;D team management;</a:t>
            </a:r>
          </a:p>
          <a:p>
            <a:pPr marL="285750" indent="-285750" algn="l">
              <a:spcAft>
                <a:spcPts val="600"/>
              </a:spcAft>
              <a:buFont typeface="Arial" panose="020B0604020202020204" pitchFamily="34" charset="0"/>
              <a:buChar char="•"/>
            </a:pPr>
            <a:r>
              <a:rPr lang="en-US" sz="1500" dirty="0"/>
              <a:t>HW design based in Altium software;</a:t>
            </a:r>
          </a:p>
          <a:p>
            <a:pPr marL="285750" indent="-285750" algn="l">
              <a:spcAft>
                <a:spcPts val="600"/>
              </a:spcAft>
              <a:buFont typeface="Arial" panose="020B0604020202020204" pitchFamily="34" charset="0"/>
              <a:buChar char="•"/>
            </a:pPr>
            <a:r>
              <a:rPr lang="en-US" sz="1500" dirty="0"/>
              <a:t>production management;</a:t>
            </a:r>
          </a:p>
          <a:p>
            <a:pPr marL="285750" indent="-285750" algn="l">
              <a:spcAft>
                <a:spcPts val="600"/>
              </a:spcAft>
              <a:buFont typeface="Arial" panose="020B0604020202020204" pitchFamily="34" charset="0"/>
              <a:buChar char="•"/>
            </a:pPr>
            <a:r>
              <a:rPr lang="en-US" sz="1500" dirty="0"/>
              <a:t>supply chain and industry network management (UE and Far East)</a:t>
            </a:r>
          </a:p>
          <a:p>
            <a:pPr algn="l"/>
            <a:br>
              <a:rPr lang="en-US" sz="1500" dirty="0"/>
            </a:br>
            <a:r>
              <a:rPr lang="en-US" sz="1500" dirty="0"/>
              <a:t>To know more about the company, such as the certification with Vodafone Global, the Silicon Valley tour, the UK period and the awards, contact me at </a:t>
            </a:r>
            <a:r>
              <a:rPr lang="en-US" sz="1600" dirty="0">
                <a:hlinkClick r:id="rId3"/>
              </a:rPr>
              <a:t>matte.stoppa@gmail.com</a:t>
            </a:r>
            <a:endParaRPr lang="en-US" sz="1500" dirty="0"/>
          </a:p>
        </p:txBody>
      </p:sp>
      <p:sp>
        <p:nvSpPr>
          <p:cNvPr id="5" name="TextBox 4">
            <a:hlinkClick r:id="rId4" action="ppaction://hlinksldjump"/>
            <a:extLst>
              <a:ext uri="{FF2B5EF4-FFF2-40B4-BE49-F238E27FC236}">
                <a16:creationId xmlns:a16="http://schemas.microsoft.com/office/drawing/2014/main" id="{BE0D3FF7-107B-4A8A-A659-1AFA1E6A5912}"/>
              </a:ext>
            </a:extLst>
          </p:cNvPr>
          <p:cNvSpPr txBox="1"/>
          <p:nvPr/>
        </p:nvSpPr>
        <p:spPr>
          <a:xfrm>
            <a:off x="2259376" y="7036475"/>
            <a:ext cx="808896" cy="340519"/>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sz="1400" dirty="0"/>
              <a:t>Back</a:t>
            </a:r>
          </a:p>
        </p:txBody>
      </p:sp>
      <p:sp>
        <p:nvSpPr>
          <p:cNvPr id="6" name="TextBox 5">
            <a:hlinkClick r:id="rId5" action="ppaction://hlinksldjump"/>
            <a:extLst>
              <a:ext uri="{FF2B5EF4-FFF2-40B4-BE49-F238E27FC236}">
                <a16:creationId xmlns:a16="http://schemas.microsoft.com/office/drawing/2014/main" id="{2319D227-7185-416F-B2F5-EEDD99C3C38F}"/>
              </a:ext>
            </a:extLst>
          </p:cNvPr>
          <p:cNvSpPr txBox="1"/>
          <p:nvPr/>
        </p:nvSpPr>
        <p:spPr>
          <a:xfrm>
            <a:off x="1718061" y="6486016"/>
            <a:ext cx="1891525"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Main menu</a:t>
            </a:r>
          </a:p>
        </p:txBody>
      </p:sp>
    </p:spTree>
    <p:extLst>
      <p:ext uri="{BB962C8B-B14F-4D97-AF65-F5344CB8AC3E}">
        <p14:creationId xmlns:p14="http://schemas.microsoft.com/office/powerpoint/2010/main" val="3664472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hlinkClick r:id="rId2" action="ppaction://hlinksldjump"/>
            <a:extLst>
              <a:ext uri="{FF2B5EF4-FFF2-40B4-BE49-F238E27FC236}">
                <a16:creationId xmlns:a16="http://schemas.microsoft.com/office/drawing/2014/main" id="{656BDB53-E57A-44AF-BC30-A6F0CDD3BED7}"/>
              </a:ext>
            </a:extLst>
          </p:cNvPr>
          <p:cNvSpPr txBox="1"/>
          <p:nvPr/>
        </p:nvSpPr>
        <p:spPr>
          <a:xfrm>
            <a:off x="463701" y="5669654"/>
            <a:ext cx="1800000"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Works</a:t>
            </a:r>
          </a:p>
        </p:txBody>
      </p:sp>
      <p:sp>
        <p:nvSpPr>
          <p:cNvPr id="6" name="TextBox 5">
            <a:hlinkClick r:id="rId3" action="ppaction://hlinksldjump"/>
            <a:extLst>
              <a:ext uri="{FF2B5EF4-FFF2-40B4-BE49-F238E27FC236}">
                <a16:creationId xmlns:a16="http://schemas.microsoft.com/office/drawing/2014/main" id="{3C4412DD-5ECE-43B1-AE7E-EEE3126D9D3B}"/>
              </a:ext>
            </a:extLst>
          </p:cNvPr>
          <p:cNvSpPr txBox="1"/>
          <p:nvPr/>
        </p:nvSpPr>
        <p:spPr>
          <a:xfrm>
            <a:off x="3074589" y="5669654"/>
            <a:ext cx="1800000"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Education</a:t>
            </a:r>
          </a:p>
        </p:txBody>
      </p:sp>
      <p:sp>
        <p:nvSpPr>
          <p:cNvPr id="7" name="TextBox 6">
            <a:hlinkClick r:id="rId4" action="ppaction://hlinksldjump"/>
            <a:extLst>
              <a:ext uri="{FF2B5EF4-FFF2-40B4-BE49-F238E27FC236}">
                <a16:creationId xmlns:a16="http://schemas.microsoft.com/office/drawing/2014/main" id="{1637BEF3-A96D-4C29-9EFA-02159E844BFA}"/>
              </a:ext>
            </a:extLst>
          </p:cNvPr>
          <p:cNvSpPr txBox="1"/>
          <p:nvPr/>
        </p:nvSpPr>
        <p:spPr>
          <a:xfrm>
            <a:off x="2029398" y="6371790"/>
            <a:ext cx="1358452"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Extra</a:t>
            </a:r>
          </a:p>
        </p:txBody>
      </p:sp>
      <p:sp>
        <p:nvSpPr>
          <p:cNvPr id="9" name="TextBox 8">
            <a:extLst>
              <a:ext uri="{FF2B5EF4-FFF2-40B4-BE49-F238E27FC236}">
                <a16:creationId xmlns:a16="http://schemas.microsoft.com/office/drawing/2014/main" id="{C54B9284-2B52-4C09-BA2E-592C8CA62004}"/>
              </a:ext>
            </a:extLst>
          </p:cNvPr>
          <p:cNvSpPr txBox="1"/>
          <p:nvPr/>
        </p:nvSpPr>
        <p:spPr>
          <a:xfrm>
            <a:off x="479379" y="2821884"/>
            <a:ext cx="4368892" cy="384721"/>
          </a:xfrm>
          <a:prstGeom prst="rect">
            <a:avLst/>
          </a:prstGeom>
          <a:noFill/>
        </p:spPr>
        <p:txBody>
          <a:bodyPr wrap="square">
            <a:spAutoFit/>
          </a:bodyPr>
          <a:lstStyle/>
          <a:p>
            <a:pPr algn="ctr"/>
            <a:r>
              <a:rPr lang="en-US" sz="1900" dirty="0">
                <a:solidFill>
                  <a:srgbClr val="000000"/>
                </a:solidFill>
                <a:latin typeface="+mj-lt"/>
              </a:rPr>
              <a:t>How would you like to start?</a:t>
            </a:r>
            <a:endParaRPr lang="it-IT" sz="1900" dirty="0">
              <a:latin typeface="+mj-lt"/>
            </a:endParaRPr>
          </a:p>
        </p:txBody>
      </p:sp>
      <p:sp>
        <p:nvSpPr>
          <p:cNvPr id="11" name="Un-pressed">
            <a:hlinkClick r:id="rId5" action="ppaction://hlinksldjump"/>
            <a:extLst>
              <a:ext uri="{FF2B5EF4-FFF2-40B4-BE49-F238E27FC236}">
                <a16:creationId xmlns:a16="http://schemas.microsoft.com/office/drawing/2014/main" id="{D520F9B9-CFBF-41E6-8F8B-EB4670805151}"/>
              </a:ext>
            </a:extLst>
          </p:cNvPr>
          <p:cNvSpPr txBox="1"/>
          <p:nvPr/>
        </p:nvSpPr>
        <p:spPr>
          <a:xfrm>
            <a:off x="1358381" y="4961694"/>
            <a:ext cx="2610888"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t-IT" dirty="0"/>
              <a:t>Give me an Overview</a:t>
            </a:r>
          </a:p>
        </p:txBody>
      </p:sp>
    </p:spTree>
    <p:extLst>
      <p:ext uri="{BB962C8B-B14F-4D97-AF65-F5344CB8AC3E}">
        <p14:creationId xmlns:p14="http://schemas.microsoft.com/office/powerpoint/2010/main" val="170692684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12B4B47-0509-4B19-9449-3D6990C4B0DB}"/>
              </a:ext>
            </a:extLst>
          </p:cNvPr>
          <p:cNvSpPr txBox="1"/>
          <p:nvPr/>
        </p:nvSpPr>
        <p:spPr>
          <a:xfrm>
            <a:off x="506706" y="1028768"/>
            <a:ext cx="4362328" cy="4855175"/>
          </a:xfrm>
          <a:prstGeom prst="rect">
            <a:avLst/>
          </a:prstGeom>
          <a:noFill/>
        </p:spPr>
        <p:txBody>
          <a:bodyPr wrap="square">
            <a:spAutoFit/>
          </a:bodyPr>
          <a:lstStyle>
            <a:defPPr>
              <a:defRPr lang="en-US"/>
            </a:defPPr>
            <a:lvl1pPr>
              <a:spcAft>
                <a:spcPts val="882"/>
              </a:spcAft>
              <a:defRPr sz="1500">
                <a:solidFill>
                  <a:srgbClr val="000000"/>
                </a:solidFill>
                <a:latin typeface="+mj-lt"/>
              </a:defRPr>
            </a:lvl1pPr>
          </a:lstStyle>
          <a:p>
            <a:r>
              <a:rPr lang="en-US" sz="1600" dirty="0"/>
              <a:t>We create the best environment condition for wine production with the first </a:t>
            </a:r>
            <a:r>
              <a:rPr lang="en-US" sz="1600" dirty="0" err="1"/>
              <a:t>plug&amp;play</a:t>
            </a:r>
            <a:r>
              <a:rPr lang="en-US" sz="1600" dirty="0"/>
              <a:t> device AI based.</a:t>
            </a:r>
          </a:p>
          <a:p>
            <a:r>
              <a:rPr lang="en-US" sz="1600" b="1" dirty="0">
                <a:latin typeface="+mn-lt"/>
              </a:rPr>
              <a:t>NOVA Stark</a:t>
            </a:r>
            <a:r>
              <a:rPr lang="en-US" sz="1600" dirty="0"/>
              <a:t>, a start-up born from the ashes of a stalled smart-home project thanks to a recovery of the core team, a pivoting of the business and a company reorganization. </a:t>
            </a:r>
          </a:p>
          <a:p>
            <a:br>
              <a:rPr lang="en-US" sz="1600" dirty="0"/>
            </a:br>
            <a:r>
              <a:rPr lang="en-US" sz="1600" dirty="0">
                <a:hlinkClick r:id="rId2"/>
              </a:rPr>
              <a:t>www.nova-stark.com</a:t>
            </a:r>
            <a:r>
              <a:rPr lang="en-US" sz="1600" dirty="0"/>
              <a:t> </a:t>
            </a:r>
          </a:p>
          <a:p>
            <a:br>
              <a:rPr lang="en-US" sz="1600" dirty="0"/>
            </a:br>
            <a:r>
              <a:rPr lang="en-US" sz="1600" dirty="0"/>
              <a:t>As a mentor and consultant, I was a member of the Board of Directors and contact person for technology partnerships and manufacturing activities. </a:t>
            </a:r>
          </a:p>
          <a:p>
            <a:r>
              <a:rPr lang="en-US" sz="1600" dirty="0"/>
              <a:t>In 2022, I arranged the Exit from the company with a leading investor partner. </a:t>
            </a:r>
          </a:p>
          <a:p>
            <a:endParaRPr lang="en-US" sz="1600" dirty="0"/>
          </a:p>
        </p:txBody>
      </p:sp>
      <p:sp>
        <p:nvSpPr>
          <p:cNvPr id="5" name="TextBox 4">
            <a:hlinkClick r:id="rId3" action="ppaction://hlinksldjump"/>
            <a:extLst>
              <a:ext uri="{FF2B5EF4-FFF2-40B4-BE49-F238E27FC236}">
                <a16:creationId xmlns:a16="http://schemas.microsoft.com/office/drawing/2014/main" id="{E91752EB-3C71-4EA1-91BD-60104D3F8746}"/>
              </a:ext>
            </a:extLst>
          </p:cNvPr>
          <p:cNvSpPr txBox="1"/>
          <p:nvPr/>
        </p:nvSpPr>
        <p:spPr>
          <a:xfrm>
            <a:off x="2259376" y="7036475"/>
            <a:ext cx="808896" cy="340519"/>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sz="1400" dirty="0"/>
              <a:t>Back</a:t>
            </a:r>
          </a:p>
        </p:txBody>
      </p:sp>
      <p:sp>
        <p:nvSpPr>
          <p:cNvPr id="6" name="TextBox 5">
            <a:hlinkClick r:id="rId4" action="ppaction://hlinksldjump"/>
            <a:extLst>
              <a:ext uri="{FF2B5EF4-FFF2-40B4-BE49-F238E27FC236}">
                <a16:creationId xmlns:a16="http://schemas.microsoft.com/office/drawing/2014/main" id="{674A2BA6-A249-4914-864F-8F96662C93FE}"/>
              </a:ext>
            </a:extLst>
          </p:cNvPr>
          <p:cNvSpPr txBox="1"/>
          <p:nvPr/>
        </p:nvSpPr>
        <p:spPr>
          <a:xfrm>
            <a:off x="1718061" y="6486016"/>
            <a:ext cx="1891525"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Main menu</a:t>
            </a:r>
          </a:p>
        </p:txBody>
      </p:sp>
    </p:spTree>
    <p:extLst>
      <p:ext uri="{BB962C8B-B14F-4D97-AF65-F5344CB8AC3E}">
        <p14:creationId xmlns:p14="http://schemas.microsoft.com/office/powerpoint/2010/main" val="21471400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12B4B47-0509-4B19-9449-3D6990C4B0DB}"/>
              </a:ext>
            </a:extLst>
          </p:cNvPr>
          <p:cNvSpPr txBox="1"/>
          <p:nvPr/>
        </p:nvSpPr>
        <p:spPr>
          <a:xfrm>
            <a:off x="506706" y="1479436"/>
            <a:ext cx="4362328" cy="3870290"/>
          </a:xfrm>
          <a:prstGeom prst="rect">
            <a:avLst/>
          </a:prstGeom>
          <a:noFill/>
        </p:spPr>
        <p:txBody>
          <a:bodyPr wrap="square">
            <a:spAutoFit/>
          </a:bodyPr>
          <a:lstStyle>
            <a:defPPr>
              <a:defRPr lang="en-US"/>
            </a:defPPr>
            <a:lvl1pPr>
              <a:spcAft>
                <a:spcPts val="882"/>
              </a:spcAft>
              <a:defRPr sz="1500">
                <a:solidFill>
                  <a:srgbClr val="000000"/>
                </a:solidFill>
                <a:latin typeface="+mj-lt"/>
              </a:defRPr>
            </a:lvl1pPr>
          </a:lstStyle>
          <a:p>
            <a:r>
              <a:rPr lang="en-US" sz="1600" dirty="0"/>
              <a:t>We streamline the energy transition. </a:t>
            </a:r>
          </a:p>
          <a:p>
            <a:r>
              <a:rPr lang="en-US" sz="1600" b="1" dirty="0">
                <a:latin typeface="+mn-lt"/>
              </a:rPr>
              <a:t>COESA</a:t>
            </a:r>
            <a:r>
              <a:rPr lang="en-US" sz="1600" dirty="0"/>
              <a:t> is an energy service company with the mission to make green technology accessible, for us and our Planet.</a:t>
            </a:r>
          </a:p>
          <a:p>
            <a:r>
              <a:rPr lang="en-US" sz="1600" dirty="0"/>
              <a:t>I work as </a:t>
            </a:r>
            <a:r>
              <a:rPr lang="en-US" sz="1600" b="1" dirty="0">
                <a:latin typeface="+mn-lt"/>
              </a:rPr>
              <a:t>Chief Innovation Officer </a:t>
            </a:r>
            <a:r>
              <a:rPr lang="en-US" sz="1600" dirty="0"/>
              <a:t>with the aim to lead the corporate growth with new businesses made by cutting edge technologies and a great skill to </a:t>
            </a:r>
            <a:r>
              <a:rPr lang="en-US" sz="1600" dirty="0" err="1"/>
              <a:t>understant</a:t>
            </a:r>
            <a:r>
              <a:rPr lang="en-US" sz="1600" dirty="0"/>
              <a:t> the customers needs and market trends.</a:t>
            </a:r>
          </a:p>
          <a:p>
            <a:endParaRPr lang="en-US" sz="1600" dirty="0"/>
          </a:p>
          <a:p>
            <a:r>
              <a:rPr lang="en-US" sz="1600" dirty="0"/>
              <a:t>For more information, have a look at our website </a:t>
            </a:r>
            <a:r>
              <a:rPr lang="en-US" sz="1600" dirty="0">
                <a:hlinkClick r:id="rId2"/>
              </a:rPr>
              <a:t>www.coesaenergy.com</a:t>
            </a:r>
            <a:r>
              <a:rPr lang="en-US" sz="1600" dirty="0"/>
              <a:t>  </a:t>
            </a:r>
          </a:p>
          <a:p>
            <a:endParaRPr lang="en-US" sz="1600" dirty="0"/>
          </a:p>
        </p:txBody>
      </p:sp>
      <p:sp>
        <p:nvSpPr>
          <p:cNvPr id="5" name="TextBox 4">
            <a:hlinkClick r:id="rId3" action="ppaction://hlinksldjump"/>
            <a:extLst>
              <a:ext uri="{FF2B5EF4-FFF2-40B4-BE49-F238E27FC236}">
                <a16:creationId xmlns:a16="http://schemas.microsoft.com/office/drawing/2014/main" id="{E91752EB-3C71-4EA1-91BD-60104D3F8746}"/>
              </a:ext>
            </a:extLst>
          </p:cNvPr>
          <p:cNvSpPr txBox="1"/>
          <p:nvPr/>
        </p:nvSpPr>
        <p:spPr>
          <a:xfrm>
            <a:off x="2259376" y="7036475"/>
            <a:ext cx="808896" cy="340519"/>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sz="1400" dirty="0"/>
              <a:t>Back</a:t>
            </a:r>
          </a:p>
        </p:txBody>
      </p:sp>
      <p:sp>
        <p:nvSpPr>
          <p:cNvPr id="6" name="TextBox 5">
            <a:hlinkClick r:id="rId4" action="ppaction://hlinksldjump"/>
            <a:extLst>
              <a:ext uri="{FF2B5EF4-FFF2-40B4-BE49-F238E27FC236}">
                <a16:creationId xmlns:a16="http://schemas.microsoft.com/office/drawing/2014/main" id="{674A2BA6-A249-4914-864F-8F96662C93FE}"/>
              </a:ext>
            </a:extLst>
          </p:cNvPr>
          <p:cNvSpPr txBox="1"/>
          <p:nvPr/>
        </p:nvSpPr>
        <p:spPr>
          <a:xfrm>
            <a:off x="1718061" y="6486016"/>
            <a:ext cx="1891525"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Main menu</a:t>
            </a:r>
          </a:p>
        </p:txBody>
      </p:sp>
    </p:spTree>
    <p:extLst>
      <p:ext uri="{BB962C8B-B14F-4D97-AF65-F5344CB8AC3E}">
        <p14:creationId xmlns:p14="http://schemas.microsoft.com/office/powerpoint/2010/main" val="714091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12B4B47-0509-4B19-9449-3D6990C4B0DB}"/>
              </a:ext>
            </a:extLst>
          </p:cNvPr>
          <p:cNvSpPr txBox="1"/>
          <p:nvPr/>
        </p:nvSpPr>
        <p:spPr>
          <a:xfrm>
            <a:off x="505957" y="2007236"/>
            <a:ext cx="4315735" cy="2423740"/>
          </a:xfrm>
          <a:prstGeom prst="rect">
            <a:avLst/>
          </a:prstGeom>
          <a:noFill/>
        </p:spPr>
        <p:txBody>
          <a:bodyPr wrap="square">
            <a:spAutoFit/>
          </a:bodyPr>
          <a:lstStyle>
            <a:defPPr>
              <a:defRPr lang="en-US"/>
            </a:defPPr>
            <a:lvl1pPr>
              <a:spcAft>
                <a:spcPts val="882"/>
              </a:spcAft>
              <a:defRPr sz="1500">
                <a:solidFill>
                  <a:srgbClr val="000000"/>
                </a:solidFill>
                <a:latin typeface="+mj-lt"/>
              </a:defRPr>
            </a:lvl1pPr>
          </a:lstStyle>
          <a:p>
            <a:r>
              <a:rPr lang="en-US" sz="1600" dirty="0"/>
              <a:t>We empower companies to create smart products. </a:t>
            </a:r>
            <a:br>
              <a:rPr lang="en-US" sz="1600" dirty="0"/>
            </a:br>
            <a:r>
              <a:rPr lang="en-US" sz="1600" b="1" dirty="0">
                <a:latin typeface="+mn-lt"/>
              </a:rPr>
              <a:t>RED</a:t>
            </a:r>
            <a:r>
              <a:rPr lang="en-US" sz="1600" dirty="0"/>
              <a:t> is a design Studio made up of engineers and designers with a multidisciplinary and conscious approach. </a:t>
            </a:r>
          </a:p>
          <a:p>
            <a:r>
              <a:rPr lang="en-US" sz="1600" dirty="0"/>
              <a:t>I worked as consultant with the role of </a:t>
            </a:r>
            <a:r>
              <a:rPr lang="en-US" sz="1600" b="1" dirty="0">
                <a:latin typeface="+mn-lt"/>
              </a:rPr>
              <a:t>CTO</a:t>
            </a:r>
            <a:r>
              <a:rPr lang="en-US" sz="1600" dirty="0"/>
              <a:t>,</a:t>
            </a:r>
            <a:r>
              <a:rPr lang="en-US" sz="1600" b="1" dirty="0">
                <a:latin typeface="+mn-lt"/>
              </a:rPr>
              <a:t> </a:t>
            </a:r>
            <a:r>
              <a:rPr lang="en-US" sz="1600" dirty="0"/>
              <a:t>managing the supply chain and technology partners, such as </a:t>
            </a:r>
            <a:r>
              <a:rPr lang="en-US" sz="1600" dirty="0" err="1"/>
              <a:t>Erregi</a:t>
            </a:r>
            <a:r>
              <a:rPr lang="en-US" sz="1600" dirty="0"/>
              <a:t> </a:t>
            </a:r>
            <a:r>
              <a:rPr lang="en-US" sz="1600" dirty="0" err="1"/>
              <a:t>Elettronica</a:t>
            </a:r>
            <a:r>
              <a:rPr lang="en-US" sz="1600" dirty="0"/>
              <a:t> </a:t>
            </a:r>
            <a:r>
              <a:rPr lang="en-US" sz="1600" dirty="0" err="1"/>
              <a:t>srl</a:t>
            </a:r>
            <a:r>
              <a:rPr lang="en-US" sz="1600" dirty="0"/>
              <a:t>, our factory plant. </a:t>
            </a:r>
          </a:p>
        </p:txBody>
      </p:sp>
      <p:sp>
        <p:nvSpPr>
          <p:cNvPr id="5" name="TextBox 4">
            <a:hlinkClick r:id="rId2" action="ppaction://hlinksldjump"/>
            <a:extLst>
              <a:ext uri="{FF2B5EF4-FFF2-40B4-BE49-F238E27FC236}">
                <a16:creationId xmlns:a16="http://schemas.microsoft.com/office/drawing/2014/main" id="{8623365D-3779-4AF4-B171-F971AD7D98C6}"/>
              </a:ext>
            </a:extLst>
          </p:cNvPr>
          <p:cNvSpPr txBox="1"/>
          <p:nvPr/>
        </p:nvSpPr>
        <p:spPr>
          <a:xfrm>
            <a:off x="2259376" y="7036475"/>
            <a:ext cx="808896" cy="340519"/>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sz="1400" dirty="0"/>
              <a:t>Back</a:t>
            </a:r>
          </a:p>
        </p:txBody>
      </p:sp>
      <p:sp>
        <p:nvSpPr>
          <p:cNvPr id="6" name="TextBox 5">
            <a:hlinkClick r:id="rId3" action="ppaction://hlinksldjump"/>
            <a:extLst>
              <a:ext uri="{FF2B5EF4-FFF2-40B4-BE49-F238E27FC236}">
                <a16:creationId xmlns:a16="http://schemas.microsoft.com/office/drawing/2014/main" id="{4F287019-CDAF-48B0-9451-9AEBEBB54C60}"/>
              </a:ext>
            </a:extLst>
          </p:cNvPr>
          <p:cNvSpPr txBox="1"/>
          <p:nvPr/>
        </p:nvSpPr>
        <p:spPr>
          <a:xfrm>
            <a:off x="1718061" y="6486016"/>
            <a:ext cx="1891525"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Main menu</a:t>
            </a:r>
          </a:p>
        </p:txBody>
      </p:sp>
    </p:spTree>
    <p:extLst>
      <p:ext uri="{BB962C8B-B14F-4D97-AF65-F5344CB8AC3E}">
        <p14:creationId xmlns:p14="http://schemas.microsoft.com/office/powerpoint/2010/main" val="15093886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hlinkClick r:id="rId2" action="ppaction://hlinksldjump"/>
            <a:extLst>
              <a:ext uri="{FF2B5EF4-FFF2-40B4-BE49-F238E27FC236}">
                <a16:creationId xmlns:a16="http://schemas.microsoft.com/office/drawing/2014/main" id="{E6BA7BF9-025F-4874-A44F-C18A74559CDF}"/>
              </a:ext>
            </a:extLst>
          </p:cNvPr>
          <p:cNvSpPr txBox="1"/>
          <p:nvPr/>
        </p:nvSpPr>
        <p:spPr>
          <a:xfrm>
            <a:off x="2064521" y="4965606"/>
            <a:ext cx="1198607"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Scribit</a:t>
            </a:r>
          </a:p>
        </p:txBody>
      </p:sp>
      <p:sp>
        <p:nvSpPr>
          <p:cNvPr id="10" name="TextBox 9">
            <a:extLst>
              <a:ext uri="{FF2B5EF4-FFF2-40B4-BE49-F238E27FC236}">
                <a16:creationId xmlns:a16="http://schemas.microsoft.com/office/drawing/2014/main" id="{712B4B47-0509-4B19-9449-3D6990C4B0DB}"/>
              </a:ext>
            </a:extLst>
          </p:cNvPr>
          <p:cNvSpPr txBox="1"/>
          <p:nvPr/>
        </p:nvSpPr>
        <p:spPr>
          <a:xfrm>
            <a:off x="494309" y="1298561"/>
            <a:ext cx="4339032" cy="3147015"/>
          </a:xfrm>
          <a:prstGeom prst="rect">
            <a:avLst/>
          </a:prstGeom>
          <a:noFill/>
        </p:spPr>
        <p:txBody>
          <a:bodyPr wrap="square">
            <a:spAutoFit/>
          </a:bodyPr>
          <a:lstStyle>
            <a:defPPr>
              <a:defRPr lang="en-US"/>
            </a:defPPr>
            <a:lvl1pPr>
              <a:spcAft>
                <a:spcPts val="882"/>
              </a:spcAft>
              <a:defRPr sz="1500">
                <a:solidFill>
                  <a:srgbClr val="000000"/>
                </a:solidFill>
                <a:latin typeface="+mj-lt"/>
              </a:defRPr>
            </a:lvl1pPr>
          </a:lstStyle>
          <a:p>
            <a:r>
              <a:rPr lang="en-US" sz="1600" dirty="0"/>
              <a:t>I managed </a:t>
            </a:r>
            <a:r>
              <a:rPr lang="en-US" sz="1600" b="1" dirty="0">
                <a:latin typeface="+mn-lt"/>
              </a:rPr>
              <a:t>several projects </a:t>
            </a:r>
            <a:r>
              <a:rPr lang="en-US" sz="1600" dirty="0"/>
              <a:t>from analysis to manufacturing, including project management. The goal is to exploit the entrepreneurship/research knowledges into services for companies or start-ups</a:t>
            </a:r>
          </a:p>
          <a:p>
            <a:r>
              <a:rPr lang="en-US" sz="1600" dirty="0"/>
              <a:t>Here you can find some of the consulting projects. Please, choose which one you would like to discover. </a:t>
            </a:r>
          </a:p>
          <a:p>
            <a:r>
              <a:rPr lang="en-US" sz="1600" dirty="0"/>
              <a:t>I will be happy to show further projects and more details in a call/meeting.</a:t>
            </a:r>
          </a:p>
          <a:p>
            <a:endParaRPr lang="en-US" sz="1600" dirty="0"/>
          </a:p>
        </p:txBody>
      </p:sp>
      <p:sp>
        <p:nvSpPr>
          <p:cNvPr id="5" name="TextBox 4">
            <a:hlinkClick r:id="rId3" action="ppaction://hlinksldjump"/>
            <a:extLst>
              <a:ext uri="{FF2B5EF4-FFF2-40B4-BE49-F238E27FC236}">
                <a16:creationId xmlns:a16="http://schemas.microsoft.com/office/drawing/2014/main" id="{809E6A7C-08B3-4D49-B832-4918A42277B1}"/>
              </a:ext>
            </a:extLst>
          </p:cNvPr>
          <p:cNvSpPr txBox="1"/>
          <p:nvPr/>
        </p:nvSpPr>
        <p:spPr>
          <a:xfrm>
            <a:off x="1177844" y="5587791"/>
            <a:ext cx="2971961"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MIT &amp; Innovation by Design</a:t>
            </a:r>
          </a:p>
        </p:txBody>
      </p:sp>
      <p:sp>
        <p:nvSpPr>
          <p:cNvPr id="6" name="TextBox 5">
            <a:hlinkClick r:id="rId4" action="ppaction://hlinksldjump"/>
            <a:extLst>
              <a:ext uri="{FF2B5EF4-FFF2-40B4-BE49-F238E27FC236}">
                <a16:creationId xmlns:a16="http://schemas.microsoft.com/office/drawing/2014/main" id="{71490396-0534-4601-8B05-13BC057C2FFF}"/>
              </a:ext>
            </a:extLst>
          </p:cNvPr>
          <p:cNvSpPr txBox="1"/>
          <p:nvPr/>
        </p:nvSpPr>
        <p:spPr>
          <a:xfrm>
            <a:off x="304065" y="6209978"/>
            <a:ext cx="2165397"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Politecnico di Torino</a:t>
            </a:r>
          </a:p>
        </p:txBody>
      </p:sp>
      <p:sp>
        <p:nvSpPr>
          <p:cNvPr id="8" name="TextBox 7">
            <a:hlinkClick r:id="rId5" action="ppaction://hlinksldjump"/>
            <a:extLst>
              <a:ext uri="{FF2B5EF4-FFF2-40B4-BE49-F238E27FC236}">
                <a16:creationId xmlns:a16="http://schemas.microsoft.com/office/drawing/2014/main" id="{2DE55933-715F-464C-A412-229C3C27653A}"/>
              </a:ext>
            </a:extLst>
          </p:cNvPr>
          <p:cNvSpPr txBox="1"/>
          <p:nvPr/>
        </p:nvSpPr>
        <p:spPr>
          <a:xfrm>
            <a:off x="2858190" y="6209976"/>
            <a:ext cx="2120131"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Erregi Elettronica srl</a:t>
            </a:r>
          </a:p>
        </p:txBody>
      </p:sp>
      <p:sp>
        <p:nvSpPr>
          <p:cNvPr id="9" name="TextBox 8">
            <a:hlinkClick r:id="rId6" action="ppaction://hlinksldjump"/>
            <a:extLst>
              <a:ext uri="{FF2B5EF4-FFF2-40B4-BE49-F238E27FC236}">
                <a16:creationId xmlns:a16="http://schemas.microsoft.com/office/drawing/2014/main" id="{2750BF12-42C0-4CBE-8817-9B685CCFE01B}"/>
              </a:ext>
            </a:extLst>
          </p:cNvPr>
          <p:cNvSpPr txBox="1"/>
          <p:nvPr/>
        </p:nvSpPr>
        <p:spPr>
          <a:xfrm>
            <a:off x="2259376" y="7036475"/>
            <a:ext cx="808896" cy="340519"/>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sz="1400" dirty="0"/>
              <a:t>Back</a:t>
            </a:r>
          </a:p>
        </p:txBody>
      </p:sp>
    </p:spTree>
    <p:extLst>
      <p:ext uri="{BB962C8B-B14F-4D97-AF65-F5344CB8AC3E}">
        <p14:creationId xmlns:p14="http://schemas.microsoft.com/office/powerpoint/2010/main" val="19237885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12B4B47-0509-4B19-9449-3D6990C4B0DB}"/>
              </a:ext>
            </a:extLst>
          </p:cNvPr>
          <p:cNvSpPr txBox="1"/>
          <p:nvPr/>
        </p:nvSpPr>
        <p:spPr>
          <a:xfrm>
            <a:off x="535826" y="573363"/>
            <a:ext cx="4362330" cy="5763116"/>
          </a:xfrm>
          <a:prstGeom prst="rect">
            <a:avLst/>
          </a:prstGeom>
          <a:noFill/>
        </p:spPr>
        <p:txBody>
          <a:bodyPr wrap="square">
            <a:spAutoFit/>
          </a:bodyPr>
          <a:lstStyle>
            <a:defPPr>
              <a:defRPr lang="en-US"/>
            </a:defPPr>
            <a:lvl1pPr>
              <a:spcAft>
                <a:spcPts val="882"/>
              </a:spcAft>
              <a:defRPr sz="1500">
                <a:solidFill>
                  <a:srgbClr val="000000"/>
                </a:solidFill>
                <a:latin typeface="+mj-lt"/>
              </a:defRPr>
            </a:lvl1pPr>
          </a:lstStyle>
          <a:p>
            <a:r>
              <a:rPr lang="en-US" dirty="0"/>
              <a:t>A sensational $2.5mln crowdfunding campaign, a prototype to turn into a product, 7k pre-orders to ship worldwide and an empty factory to set up.</a:t>
            </a:r>
          </a:p>
          <a:p>
            <a:r>
              <a:rPr lang="en-US" dirty="0">
                <a:hlinkClick r:id="rId2"/>
              </a:rPr>
              <a:t>www.scribit.design</a:t>
            </a:r>
            <a:r>
              <a:rPr lang="en-US" dirty="0"/>
              <a:t> </a:t>
            </a:r>
          </a:p>
          <a:p>
            <a:r>
              <a:rPr lang="en-US" dirty="0"/>
              <a:t>As </a:t>
            </a:r>
            <a:r>
              <a:rPr lang="en-US" sz="1600" b="1" dirty="0">
                <a:latin typeface="+mn-lt"/>
              </a:rPr>
              <a:t>Head of R&amp;D</a:t>
            </a:r>
            <a:r>
              <a:rPr lang="en-US" dirty="0"/>
              <a:t>, I was in charge of:</a:t>
            </a:r>
          </a:p>
          <a:p>
            <a:pPr marL="285750" indent="-285750">
              <a:buFont typeface="Arial" panose="020B0604020202020204" pitchFamily="34" charset="0"/>
              <a:buChar char="•"/>
            </a:pPr>
            <a:r>
              <a:rPr lang="en-US" dirty="0"/>
              <a:t>optimizing the product for mass production with the R&amp;D team;</a:t>
            </a:r>
          </a:p>
          <a:p>
            <a:pPr marL="285750" indent="-285750">
              <a:buFont typeface="Arial" panose="020B0604020202020204" pitchFamily="34" charset="0"/>
              <a:buChar char="•"/>
            </a:pPr>
            <a:r>
              <a:rPr lang="en-US" dirty="0"/>
              <a:t>arranging the entire production line with lean manufacturing methods and custom tools;</a:t>
            </a:r>
          </a:p>
          <a:p>
            <a:pPr marL="285750" indent="-285750">
              <a:buFont typeface="Arial" panose="020B0604020202020204" pitchFamily="34" charset="0"/>
              <a:buChar char="•"/>
            </a:pPr>
            <a:r>
              <a:rPr lang="en-US" dirty="0"/>
              <a:t>managing the workers team, from 1 to 10 people in 6 months (daily task planning, time keeping, technical/organization support, reporting, etc.);</a:t>
            </a:r>
          </a:p>
          <a:p>
            <a:pPr marL="285750" indent="-285750">
              <a:buFont typeface="Arial" panose="020B0604020202020204" pitchFamily="34" charset="0"/>
              <a:buChar char="•"/>
            </a:pPr>
            <a:r>
              <a:rPr lang="en-US" dirty="0"/>
              <a:t>managing the in/outbound team, linked with production and customer service;</a:t>
            </a:r>
          </a:p>
          <a:p>
            <a:pPr marL="285750" indent="-285750">
              <a:buFont typeface="Arial" panose="020B0604020202020204" pitchFamily="34" charset="0"/>
              <a:buChar char="•"/>
            </a:pPr>
            <a:r>
              <a:rPr lang="en-US" dirty="0"/>
              <a:t>leading the certification processes (CE, FCC, SABS, PSE, RCM);</a:t>
            </a:r>
          </a:p>
          <a:p>
            <a:pPr marL="285750" indent="-285750">
              <a:buFont typeface="Arial" panose="020B0604020202020204" pitchFamily="34" charset="0"/>
              <a:buChar char="•"/>
            </a:pPr>
            <a:r>
              <a:rPr lang="en-US" dirty="0"/>
              <a:t>designing custom ERP platform and production controlling;</a:t>
            </a:r>
          </a:p>
          <a:p>
            <a:pPr marL="285750" indent="-285750">
              <a:buFont typeface="Arial" panose="020B0604020202020204" pitchFamily="34" charset="0"/>
              <a:buChar char="•"/>
            </a:pPr>
            <a:r>
              <a:rPr lang="en-US" dirty="0"/>
              <a:t>designing new product releases with the R&amp;D team;</a:t>
            </a:r>
          </a:p>
        </p:txBody>
      </p:sp>
      <p:sp>
        <p:nvSpPr>
          <p:cNvPr id="5" name="TextBox 4">
            <a:hlinkClick r:id="rId3" action="ppaction://hlinksldjump"/>
            <a:extLst>
              <a:ext uri="{FF2B5EF4-FFF2-40B4-BE49-F238E27FC236}">
                <a16:creationId xmlns:a16="http://schemas.microsoft.com/office/drawing/2014/main" id="{8C26F636-FEAA-4435-AEF0-048F526A4865}"/>
              </a:ext>
            </a:extLst>
          </p:cNvPr>
          <p:cNvSpPr txBox="1"/>
          <p:nvPr/>
        </p:nvSpPr>
        <p:spPr>
          <a:xfrm>
            <a:off x="2259376" y="7036475"/>
            <a:ext cx="808896" cy="340519"/>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sz="1400" dirty="0"/>
              <a:t>Back</a:t>
            </a:r>
          </a:p>
        </p:txBody>
      </p:sp>
      <p:sp>
        <p:nvSpPr>
          <p:cNvPr id="6" name="TextBox 5">
            <a:hlinkClick r:id="rId4" action="ppaction://hlinksldjump"/>
            <a:extLst>
              <a:ext uri="{FF2B5EF4-FFF2-40B4-BE49-F238E27FC236}">
                <a16:creationId xmlns:a16="http://schemas.microsoft.com/office/drawing/2014/main" id="{2FA39B54-F588-4183-BB60-C6F5A35601D9}"/>
              </a:ext>
            </a:extLst>
          </p:cNvPr>
          <p:cNvSpPr txBox="1"/>
          <p:nvPr/>
        </p:nvSpPr>
        <p:spPr>
          <a:xfrm>
            <a:off x="1718061" y="6486016"/>
            <a:ext cx="1891525"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Main menu</a:t>
            </a:r>
          </a:p>
        </p:txBody>
      </p:sp>
    </p:spTree>
    <p:extLst>
      <p:ext uri="{BB962C8B-B14F-4D97-AF65-F5344CB8AC3E}">
        <p14:creationId xmlns:p14="http://schemas.microsoft.com/office/powerpoint/2010/main" val="13728187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12B4B47-0509-4B19-9449-3D6990C4B0DB}"/>
              </a:ext>
            </a:extLst>
          </p:cNvPr>
          <p:cNvSpPr txBox="1"/>
          <p:nvPr/>
        </p:nvSpPr>
        <p:spPr>
          <a:xfrm>
            <a:off x="497219" y="1189332"/>
            <a:ext cx="4333207" cy="4478149"/>
          </a:xfrm>
          <a:prstGeom prst="rect">
            <a:avLst/>
          </a:prstGeom>
          <a:noFill/>
        </p:spPr>
        <p:txBody>
          <a:bodyPr wrap="square">
            <a:spAutoFit/>
          </a:bodyPr>
          <a:lstStyle>
            <a:defPPr>
              <a:defRPr lang="en-US"/>
            </a:defPPr>
            <a:lvl1pPr>
              <a:spcAft>
                <a:spcPts val="882"/>
              </a:spcAft>
              <a:defRPr sz="1500">
                <a:solidFill>
                  <a:srgbClr val="000000"/>
                </a:solidFill>
                <a:latin typeface="+mj-lt"/>
              </a:defRPr>
            </a:lvl1pPr>
          </a:lstStyle>
          <a:p>
            <a:r>
              <a:rPr lang="en-US" sz="1600" b="1" dirty="0">
                <a:latin typeface="+mn-lt"/>
              </a:rPr>
              <a:t>Innovation by Design</a:t>
            </a:r>
            <a:r>
              <a:rPr lang="en-US" sz="1600" dirty="0"/>
              <a:t>, a spin-off of the prestigious </a:t>
            </a:r>
            <a:r>
              <a:rPr lang="en-US" sz="1600" b="1" dirty="0">
                <a:latin typeface="+mn-lt"/>
              </a:rPr>
              <a:t>Massachusetts Institute of Technology</a:t>
            </a:r>
            <a:r>
              <a:rPr lang="en-US" sz="1600" dirty="0"/>
              <a:t>, led by prof. </a:t>
            </a:r>
            <a:r>
              <a:rPr lang="en-US" sz="1600" dirty="0" err="1"/>
              <a:t>Casalegno</a:t>
            </a:r>
            <a:r>
              <a:rPr lang="en-US" sz="1600" dirty="0"/>
              <a:t>, current Head of Samsung Design Innovation Center at San Francisco.</a:t>
            </a:r>
          </a:p>
          <a:p>
            <a:r>
              <a:rPr lang="en-US" sz="1600" dirty="0"/>
              <a:t>The main topic was to design smart safety solutions (PPE) for an international oil &amp; gas company, covering four main phases: discovery, definition, development, delivery.</a:t>
            </a:r>
          </a:p>
          <a:p>
            <a:r>
              <a:rPr lang="en-US" sz="1600" dirty="0"/>
              <a:t>As </a:t>
            </a:r>
            <a:r>
              <a:rPr lang="en-US" sz="1600" b="1" dirty="0">
                <a:latin typeface="+mn-lt"/>
              </a:rPr>
              <a:t>R&amp;D consultant</a:t>
            </a:r>
            <a:r>
              <a:rPr lang="en-US" sz="1600" dirty="0"/>
              <a:t>, I was in charge of </a:t>
            </a:r>
          </a:p>
          <a:p>
            <a:pPr marL="285750" indent="-285750">
              <a:buFont typeface="Arial" panose="020B0604020202020204" pitchFamily="34" charset="0"/>
              <a:buChar char="•"/>
            </a:pPr>
            <a:r>
              <a:rPr lang="en-US" sz="1600" dirty="0"/>
              <a:t>identifying and clearly understanding the workers’ behaviors and needs;</a:t>
            </a:r>
          </a:p>
          <a:p>
            <a:pPr marL="285750" indent="-285750">
              <a:buFont typeface="Arial" panose="020B0604020202020204" pitchFamily="34" charset="0"/>
              <a:buChar char="•"/>
            </a:pPr>
            <a:r>
              <a:rPr lang="en-US" sz="1600" dirty="0"/>
              <a:t>technology scouting;</a:t>
            </a:r>
          </a:p>
          <a:p>
            <a:pPr marL="285750" indent="-285750">
              <a:buFont typeface="Arial" panose="020B0604020202020204" pitchFamily="34" charset="0"/>
              <a:buChar char="•"/>
            </a:pPr>
            <a:r>
              <a:rPr lang="en-US" sz="1600" dirty="0"/>
              <a:t>supporting the concepts designing;</a:t>
            </a:r>
          </a:p>
          <a:p>
            <a:pPr marL="285750" indent="-285750">
              <a:buFont typeface="Arial" panose="020B0604020202020204" pitchFamily="34" charset="0"/>
              <a:buChar char="•"/>
            </a:pPr>
            <a:r>
              <a:rPr lang="en-US" sz="1600" dirty="0"/>
              <a:t>reporting and showing the different tech proposals (Bill of Material, cost analysis, etc.)</a:t>
            </a:r>
          </a:p>
        </p:txBody>
      </p:sp>
      <p:sp>
        <p:nvSpPr>
          <p:cNvPr id="8" name="TextBox 7">
            <a:hlinkClick r:id="rId2" action="ppaction://hlinksldjump"/>
            <a:extLst>
              <a:ext uri="{FF2B5EF4-FFF2-40B4-BE49-F238E27FC236}">
                <a16:creationId xmlns:a16="http://schemas.microsoft.com/office/drawing/2014/main" id="{E3E4171E-32DD-47AD-A2A3-3481B75AFEDB}"/>
              </a:ext>
            </a:extLst>
          </p:cNvPr>
          <p:cNvSpPr txBox="1"/>
          <p:nvPr/>
        </p:nvSpPr>
        <p:spPr>
          <a:xfrm>
            <a:off x="2259376" y="7036475"/>
            <a:ext cx="808896" cy="340519"/>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sz="1400" dirty="0"/>
              <a:t>Back</a:t>
            </a:r>
          </a:p>
        </p:txBody>
      </p:sp>
      <p:sp>
        <p:nvSpPr>
          <p:cNvPr id="9" name="TextBox 8">
            <a:hlinkClick r:id="rId3" action="ppaction://hlinksldjump"/>
            <a:extLst>
              <a:ext uri="{FF2B5EF4-FFF2-40B4-BE49-F238E27FC236}">
                <a16:creationId xmlns:a16="http://schemas.microsoft.com/office/drawing/2014/main" id="{1E1845B4-EC3A-4FAB-9DD5-86915500614F}"/>
              </a:ext>
            </a:extLst>
          </p:cNvPr>
          <p:cNvSpPr txBox="1"/>
          <p:nvPr/>
        </p:nvSpPr>
        <p:spPr>
          <a:xfrm>
            <a:off x="1718061" y="6486016"/>
            <a:ext cx="1891525"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Main menu</a:t>
            </a:r>
          </a:p>
        </p:txBody>
      </p:sp>
    </p:spTree>
    <p:extLst>
      <p:ext uri="{BB962C8B-B14F-4D97-AF65-F5344CB8AC3E}">
        <p14:creationId xmlns:p14="http://schemas.microsoft.com/office/powerpoint/2010/main" val="25876536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12B4B47-0509-4B19-9449-3D6990C4B0DB}"/>
              </a:ext>
            </a:extLst>
          </p:cNvPr>
          <p:cNvSpPr txBox="1"/>
          <p:nvPr/>
        </p:nvSpPr>
        <p:spPr>
          <a:xfrm>
            <a:off x="582420" y="2057141"/>
            <a:ext cx="4269142" cy="2423740"/>
          </a:xfrm>
          <a:prstGeom prst="rect">
            <a:avLst/>
          </a:prstGeom>
          <a:noFill/>
        </p:spPr>
        <p:txBody>
          <a:bodyPr wrap="square">
            <a:spAutoFit/>
          </a:bodyPr>
          <a:lstStyle/>
          <a:p>
            <a:pPr>
              <a:spcAft>
                <a:spcPts val="882"/>
              </a:spcAft>
            </a:pPr>
            <a:r>
              <a:rPr lang="en-US" sz="1600" b="1" dirty="0">
                <a:solidFill>
                  <a:srgbClr val="000000"/>
                </a:solidFill>
              </a:rPr>
              <a:t>Comfort Lab – Textile Engineering dept</a:t>
            </a:r>
            <a:r>
              <a:rPr lang="en-US" sz="1600" dirty="0">
                <a:solidFill>
                  <a:srgbClr val="000000"/>
                </a:solidFill>
                <a:latin typeface="+mj-lt"/>
              </a:rPr>
              <a:t>. of the </a:t>
            </a:r>
            <a:r>
              <a:rPr lang="en-US" sz="1600" dirty="0" err="1">
                <a:solidFill>
                  <a:srgbClr val="000000"/>
                </a:solidFill>
                <a:latin typeface="+mj-lt"/>
              </a:rPr>
              <a:t>Politecnico</a:t>
            </a:r>
            <a:r>
              <a:rPr lang="en-US" sz="1600" dirty="0">
                <a:solidFill>
                  <a:srgbClr val="000000"/>
                </a:solidFill>
                <a:latin typeface="+mj-lt"/>
              </a:rPr>
              <a:t> di Torino is specialized in thermal comfort analysis, textiles characterization and biomedical analysis in harsh simulated environments.</a:t>
            </a:r>
          </a:p>
          <a:p>
            <a:r>
              <a:rPr lang="en-US" sz="1600" dirty="0">
                <a:solidFill>
                  <a:srgbClr val="000000"/>
                </a:solidFill>
                <a:latin typeface="+mj-lt"/>
              </a:rPr>
              <a:t>I worked as an </a:t>
            </a:r>
            <a:r>
              <a:rPr lang="en-US" sz="1600" b="1" dirty="0">
                <a:solidFill>
                  <a:srgbClr val="000000"/>
                </a:solidFill>
              </a:rPr>
              <a:t>external advisor </a:t>
            </a:r>
            <a:r>
              <a:rPr lang="en-US" sz="1600" dirty="0">
                <a:solidFill>
                  <a:srgbClr val="000000"/>
                </a:solidFill>
                <a:latin typeface="+mj-lt"/>
              </a:rPr>
              <a:t>supporting the R&amp;D activities about UE/IT projects definition, IoT and Wearable Technology scouting for sports, fitness and health.</a:t>
            </a:r>
          </a:p>
        </p:txBody>
      </p:sp>
      <p:sp>
        <p:nvSpPr>
          <p:cNvPr id="8" name="TextBox 7">
            <a:hlinkClick r:id="rId2" action="ppaction://hlinksldjump"/>
            <a:extLst>
              <a:ext uri="{FF2B5EF4-FFF2-40B4-BE49-F238E27FC236}">
                <a16:creationId xmlns:a16="http://schemas.microsoft.com/office/drawing/2014/main" id="{3A530E08-A924-4E3D-8182-58E78BE26FD2}"/>
              </a:ext>
            </a:extLst>
          </p:cNvPr>
          <p:cNvSpPr txBox="1"/>
          <p:nvPr/>
        </p:nvSpPr>
        <p:spPr>
          <a:xfrm>
            <a:off x="2259376" y="7036475"/>
            <a:ext cx="808896" cy="340519"/>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sz="1400" dirty="0"/>
              <a:t>Back</a:t>
            </a:r>
          </a:p>
        </p:txBody>
      </p:sp>
      <p:sp>
        <p:nvSpPr>
          <p:cNvPr id="9" name="TextBox 8">
            <a:hlinkClick r:id="rId3" action="ppaction://hlinksldjump"/>
            <a:extLst>
              <a:ext uri="{FF2B5EF4-FFF2-40B4-BE49-F238E27FC236}">
                <a16:creationId xmlns:a16="http://schemas.microsoft.com/office/drawing/2014/main" id="{22F880EB-3635-41D8-88BE-96F77CAB537E}"/>
              </a:ext>
            </a:extLst>
          </p:cNvPr>
          <p:cNvSpPr txBox="1"/>
          <p:nvPr/>
        </p:nvSpPr>
        <p:spPr>
          <a:xfrm>
            <a:off x="1718061" y="6486016"/>
            <a:ext cx="1891525"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Main menu</a:t>
            </a:r>
          </a:p>
        </p:txBody>
      </p:sp>
    </p:spTree>
    <p:extLst>
      <p:ext uri="{BB962C8B-B14F-4D97-AF65-F5344CB8AC3E}">
        <p14:creationId xmlns:p14="http://schemas.microsoft.com/office/powerpoint/2010/main" val="2769338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12B4B47-0509-4B19-9449-3D6990C4B0DB}"/>
              </a:ext>
            </a:extLst>
          </p:cNvPr>
          <p:cNvSpPr txBox="1"/>
          <p:nvPr/>
        </p:nvSpPr>
        <p:spPr>
          <a:xfrm>
            <a:off x="505957" y="1765930"/>
            <a:ext cx="4315735" cy="2785378"/>
          </a:xfrm>
          <a:prstGeom prst="rect">
            <a:avLst/>
          </a:prstGeom>
          <a:noFill/>
        </p:spPr>
        <p:txBody>
          <a:bodyPr wrap="square">
            <a:spAutoFit/>
          </a:bodyPr>
          <a:lstStyle/>
          <a:p>
            <a:pPr>
              <a:spcAft>
                <a:spcPts val="882"/>
              </a:spcAft>
            </a:pPr>
            <a:r>
              <a:rPr lang="en-US" sz="1600" b="1" dirty="0">
                <a:solidFill>
                  <a:srgbClr val="000000"/>
                </a:solidFill>
              </a:rPr>
              <a:t>ERREGI </a:t>
            </a:r>
            <a:r>
              <a:rPr lang="en-US" sz="1600" b="1" dirty="0" err="1">
                <a:solidFill>
                  <a:srgbClr val="000000"/>
                </a:solidFill>
              </a:rPr>
              <a:t>Elettronica</a:t>
            </a:r>
            <a:r>
              <a:rPr lang="en-US" sz="1600" b="1" dirty="0">
                <a:solidFill>
                  <a:srgbClr val="000000"/>
                </a:solidFill>
              </a:rPr>
              <a:t> </a:t>
            </a:r>
            <a:r>
              <a:rPr lang="en-US" sz="1600" dirty="0">
                <a:solidFill>
                  <a:srgbClr val="000000"/>
                </a:solidFill>
                <a:latin typeface="+mj-lt"/>
              </a:rPr>
              <a:t>is a provider of electronic manufacturing services and industrial partner of RED. Since 1986, it is one of the main suppliers of Olivetti and it serves automotive and telematics companies.</a:t>
            </a:r>
          </a:p>
          <a:p>
            <a:pPr>
              <a:spcAft>
                <a:spcPts val="882"/>
              </a:spcAft>
            </a:pPr>
            <a:r>
              <a:rPr lang="en-US" sz="1600" dirty="0">
                <a:solidFill>
                  <a:srgbClr val="000000"/>
                </a:solidFill>
                <a:latin typeface="+mj-lt"/>
                <a:hlinkClick r:id="rId2"/>
              </a:rPr>
              <a:t>www.erregielettronica.it</a:t>
            </a:r>
            <a:r>
              <a:rPr lang="en-US" sz="1600" dirty="0">
                <a:solidFill>
                  <a:srgbClr val="000000"/>
                </a:solidFill>
                <a:latin typeface="+mj-lt"/>
              </a:rPr>
              <a:t> </a:t>
            </a:r>
          </a:p>
          <a:p>
            <a:r>
              <a:rPr lang="en-US" sz="1600" dirty="0">
                <a:solidFill>
                  <a:srgbClr val="000000"/>
                </a:solidFill>
                <a:latin typeface="+mj-lt"/>
              </a:rPr>
              <a:t>As </a:t>
            </a:r>
            <a:r>
              <a:rPr lang="en-US" sz="1600" b="1" dirty="0">
                <a:solidFill>
                  <a:srgbClr val="000000"/>
                </a:solidFill>
              </a:rPr>
              <a:t>General Manager</a:t>
            </a:r>
            <a:r>
              <a:rPr lang="en-US" sz="1600" dirty="0">
                <a:solidFill>
                  <a:srgbClr val="000000"/>
                </a:solidFill>
                <a:latin typeface="+mj-lt"/>
              </a:rPr>
              <a:t>, I brought the company to a full restyling, from digital communication to R&amp;D management, opening the doors to new market opportunities.</a:t>
            </a:r>
          </a:p>
        </p:txBody>
      </p:sp>
      <p:sp>
        <p:nvSpPr>
          <p:cNvPr id="5" name="TextBox 4">
            <a:hlinkClick r:id="rId3" action="ppaction://hlinksldjump"/>
            <a:extLst>
              <a:ext uri="{FF2B5EF4-FFF2-40B4-BE49-F238E27FC236}">
                <a16:creationId xmlns:a16="http://schemas.microsoft.com/office/drawing/2014/main" id="{2660CC5F-695E-4814-AC6E-B392559CB92F}"/>
              </a:ext>
            </a:extLst>
          </p:cNvPr>
          <p:cNvSpPr txBox="1"/>
          <p:nvPr/>
        </p:nvSpPr>
        <p:spPr>
          <a:xfrm>
            <a:off x="2259376" y="7036475"/>
            <a:ext cx="808896" cy="340519"/>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sz="1400" dirty="0"/>
              <a:t>Back</a:t>
            </a:r>
          </a:p>
        </p:txBody>
      </p:sp>
      <p:sp>
        <p:nvSpPr>
          <p:cNvPr id="6" name="TextBox 5">
            <a:hlinkClick r:id="rId4" action="ppaction://hlinksldjump"/>
            <a:extLst>
              <a:ext uri="{FF2B5EF4-FFF2-40B4-BE49-F238E27FC236}">
                <a16:creationId xmlns:a16="http://schemas.microsoft.com/office/drawing/2014/main" id="{70AD3A1A-564C-4E30-A6BF-9485C1AD8AC5}"/>
              </a:ext>
            </a:extLst>
          </p:cNvPr>
          <p:cNvSpPr txBox="1"/>
          <p:nvPr/>
        </p:nvSpPr>
        <p:spPr>
          <a:xfrm>
            <a:off x="1718061" y="6486016"/>
            <a:ext cx="1891525"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Main menu</a:t>
            </a:r>
          </a:p>
        </p:txBody>
      </p:sp>
    </p:spTree>
    <p:extLst>
      <p:ext uri="{BB962C8B-B14F-4D97-AF65-F5344CB8AC3E}">
        <p14:creationId xmlns:p14="http://schemas.microsoft.com/office/powerpoint/2010/main" val="36518541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12B4B47-0509-4B19-9449-3D6990C4B0DB}"/>
              </a:ext>
            </a:extLst>
          </p:cNvPr>
          <p:cNvSpPr txBox="1"/>
          <p:nvPr/>
        </p:nvSpPr>
        <p:spPr>
          <a:xfrm>
            <a:off x="482659" y="779228"/>
            <a:ext cx="4362328" cy="5347618"/>
          </a:xfrm>
          <a:prstGeom prst="rect">
            <a:avLst/>
          </a:prstGeom>
          <a:noFill/>
        </p:spPr>
        <p:txBody>
          <a:bodyPr wrap="square">
            <a:spAutoFit/>
          </a:bodyPr>
          <a:lstStyle/>
          <a:p>
            <a:pPr>
              <a:spcAft>
                <a:spcPts val="882"/>
              </a:spcAft>
            </a:pPr>
            <a:r>
              <a:rPr lang="en-US" sz="1600" dirty="0">
                <a:solidFill>
                  <a:srgbClr val="000000"/>
                </a:solidFill>
                <a:latin typeface="+mj-lt"/>
              </a:rPr>
              <a:t>Formally, I am a </a:t>
            </a:r>
            <a:r>
              <a:rPr lang="en-US" sz="1600" b="1" dirty="0">
                <a:solidFill>
                  <a:srgbClr val="000000"/>
                </a:solidFill>
              </a:rPr>
              <a:t>Biomedical Engineer</a:t>
            </a:r>
            <a:r>
              <a:rPr lang="en-US" sz="1600" dirty="0">
                <a:solidFill>
                  <a:srgbClr val="000000"/>
                </a:solidFill>
              </a:rPr>
              <a:t> </a:t>
            </a:r>
            <a:r>
              <a:rPr lang="en-US" sz="1600" dirty="0">
                <a:solidFill>
                  <a:srgbClr val="000000"/>
                </a:solidFill>
                <a:latin typeface="+mj-lt"/>
              </a:rPr>
              <a:t>with a </a:t>
            </a:r>
            <a:r>
              <a:rPr lang="en-US" sz="1600" b="1" dirty="0">
                <a:solidFill>
                  <a:srgbClr val="000000"/>
                </a:solidFill>
              </a:rPr>
              <a:t>PhD</a:t>
            </a:r>
            <a:r>
              <a:rPr lang="en-US" sz="1600" dirty="0">
                <a:solidFill>
                  <a:srgbClr val="000000"/>
                </a:solidFill>
                <a:latin typeface="+mj-lt"/>
              </a:rPr>
              <a:t> in </a:t>
            </a:r>
            <a:r>
              <a:rPr lang="en-US" sz="1600" b="1" dirty="0">
                <a:solidFill>
                  <a:srgbClr val="000000"/>
                </a:solidFill>
              </a:rPr>
              <a:t>Electronic Devices for Space Medicine</a:t>
            </a:r>
            <a:r>
              <a:rPr lang="en-US" sz="1600" dirty="0">
                <a:solidFill>
                  <a:srgbClr val="000000"/>
                </a:solidFill>
                <a:latin typeface="+mj-lt"/>
              </a:rPr>
              <a:t>. In addition, I attended PhD level business and management courses and I participated in international business plan competitions, such as ESA2UN – Space Solutions University Challenge.  </a:t>
            </a:r>
            <a:endParaRPr lang="en-US" sz="1600" dirty="0">
              <a:latin typeface="+mj-lt"/>
            </a:endParaRPr>
          </a:p>
          <a:p>
            <a:pPr>
              <a:spcAft>
                <a:spcPts val="882"/>
              </a:spcAft>
            </a:pPr>
            <a:r>
              <a:rPr lang="en-US" sz="1600" dirty="0">
                <a:solidFill>
                  <a:srgbClr val="000000"/>
                </a:solidFill>
                <a:latin typeface="+mj-lt"/>
              </a:rPr>
              <a:t>I hold my MSc degree at the </a:t>
            </a:r>
            <a:r>
              <a:rPr lang="en-US" sz="1600" dirty="0" err="1">
                <a:solidFill>
                  <a:srgbClr val="000000"/>
                </a:solidFill>
                <a:latin typeface="+mj-lt"/>
              </a:rPr>
              <a:t>Politecnico</a:t>
            </a:r>
            <a:r>
              <a:rPr lang="en-US" sz="1600" dirty="0">
                <a:solidFill>
                  <a:srgbClr val="000000"/>
                </a:solidFill>
                <a:latin typeface="+mj-lt"/>
              </a:rPr>
              <a:t> di Torino with a master thesis entitled “Technological demonstrator for a Space Medicine Wearable System”. </a:t>
            </a:r>
          </a:p>
          <a:p>
            <a:pPr>
              <a:spcAft>
                <a:spcPts val="882"/>
              </a:spcAft>
            </a:pPr>
            <a:endParaRPr lang="en-US" sz="1600" dirty="0">
              <a:solidFill>
                <a:srgbClr val="000000"/>
              </a:solidFill>
              <a:latin typeface="Open Sans" panose="020B0606030504020204" pitchFamily="34" charset="0"/>
            </a:endParaRPr>
          </a:p>
          <a:p>
            <a:pPr>
              <a:spcAft>
                <a:spcPts val="882"/>
              </a:spcAft>
            </a:pPr>
            <a:r>
              <a:rPr lang="en-US" sz="1600" dirty="0">
                <a:solidFill>
                  <a:srgbClr val="000000"/>
                </a:solidFill>
                <a:latin typeface="+mj-lt"/>
              </a:rPr>
              <a:t>In a nutshell:</a:t>
            </a:r>
          </a:p>
          <a:p>
            <a:pPr>
              <a:spcAft>
                <a:spcPts val="882"/>
              </a:spcAft>
            </a:pPr>
            <a:r>
              <a:rPr lang="en-US" sz="1600" b="1" dirty="0">
                <a:solidFill>
                  <a:srgbClr val="000000"/>
                </a:solidFill>
              </a:rPr>
              <a:t>Problem</a:t>
            </a:r>
            <a:r>
              <a:rPr lang="en-US" sz="1600" dirty="0">
                <a:solidFill>
                  <a:srgbClr val="000000"/>
                </a:solidFill>
                <a:latin typeface="+mj-lt"/>
              </a:rPr>
              <a:t> 👉 the space environment induces important changes in the human body. On board the ISS there are cumbersome skill-requiring standalone devices, used only when necessary.</a:t>
            </a:r>
          </a:p>
          <a:p>
            <a:pPr>
              <a:spcAft>
                <a:spcPts val="882"/>
              </a:spcAft>
            </a:pPr>
            <a:r>
              <a:rPr lang="en-US" sz="1600" b="1" dirty="0">
                <a:solidFill>
                  <a:srgbClr val="000000"/>
                </a:solidFill>
              </a:rPr>
              <a:t>Solution</a:t>
            </a:r>
            <a:r>
              <a:rPr lang="en-US" sz="1600" dirty="0">
                <a:solidFill>
                  <a:srgbClr val="000000"/>
                </a:solidFill>
                <a:latin typeface="+mj-lt"/>
              </a:rPr>
              <a:t> 👉 a wearable system with a mix of wireless sensors and a custom ECG board embedded in a garment.</a:t>
            </a:r>
          </a:p>
        </p:txBody>
      </p:sp>
      <p:sp>
        <p:nvSpPr>
          <p:cNvPr id="5" name="TextBox 4">
            <a:hlinkClick r:id="rId2" action="ppaction://hlinksldjump"/>
            <a:extLst>
              <a:ext uri="{FF2B5EF4-FFF2-40B4-BE49-F238E27FC236}">
                <a16:creationId xmlns:a16="http://schemas.microsoft.com/office/drawing/2014/main" id="{7D799030-71E0-427C-8B30-2206CA1EA058}"/>
              </a:ext>
            </a:extLst>
          </p:cNvPr>
          <p:cNvSpPr txBox="1"/>
          <p:nvPr/>
        </p:nvSpPr>
        <p:spPr>
          <a:xfrm>
            <a:off x="2259376" y="7036475"/>
            <a:ext cx="808896" cy="340519"/>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sz="1400" dirty="0"/>
              <a:t>Back</a:t>
            </a:r>
          </a:p>
        </p:txBody>
      </p:sp>
      <p:sp>
        <p:nvSpPr>
          <p:cNvPr id="6" name="TextBox 5">
            <a:hlinkClick r:id="rId3" action="ppaction://hlinksldjump"/>
            <a:extLst>
              <a:ext uri="{FF2B5EF4-FFF2-40B4-BE49-F238E27FC236}">
                <a16:creationId xmlns:a16="http://schemas.microsoft.com/office/drawing/2014/main" id="{152C4B84-3ED6-4DD1-82C2-0C87E05F549F}"/>
              </a:ext>
            </a:extLst>
          </p:cNvPr>
          <p:cNvSpPr txBox="1"/>
          <p:nvPr/>
        </p:nvSpPr>
        <p:spPr>
          <a:xfrm>
            <a:off x="1718061" y="6486016"/>
            <a:ext cx="1891525"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And then?</a:t>
            </a:r>
          </a:p>
        </p:txBody>
      </p:sp>
    </p:spTree>
    <p:extLst>
      <p:ext uri="{BB962C8B-B14F-4D97-AF65-F5344CB8AC3E}">
        <p14:creationId xmlns:p14="http://schemas.microsoft.com/office/powerpoint/2010/main" val="41245177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12B4B47-0509-4B19-9449-3D6990C4B0DB}"/>
              </a:ext>
            </a:extLst>
          </p:cNvPr>
          <p:cNvSpPr txBox="1"/>
          <p:nvPr/>
        </p:nvSpPr>
        <p:spPr>
          <a:xfrm>
            <a:off x="508869" y="1295908"/>
            <a:ext cx="4309911" cy="3756093"/>
          </a:xfrm>
          <a:prstGeom prst="rect">
            <a:avLst/>
          </a:prstGeom>
          <a:noFill/>
        </p:spPr>
        <p:txBody>
          <a:bodyPr wrap="square">
            <a:spAutoFit/>
          </a:bodyPr>
          <a:lstStyle/>
          <a:p>
            <a:pPr>
              <a:spcAft>
                <a:spcPts val="882"/>
              </a:spcAft>
            </a:pPr>
            <a:r>
              <a:rPr lang="en-US" sz="1543" dirty="0">
                <a:solidFill>
                  <a:srgbClr val="000000"/>
                </a:solidFill>
                <a:latin typeface="+mj-lt"/>
              </a:rPr>
              <a:t>I won a PhD grant at the </a:t>
            </a:r>
            <a:r>
              <a:rPr lang="en-US" sz="1543" b="1" dirty="0" err="1">
                <a:solidFill>
                  <a:srgbClr val="000000"/>
                </a:solidFill>
              </a:rPr>
              <a:t>Istituto</a:t>
            </a:r>
            <a:r>
              <a:rPr lang="en-US" sz="1543" b="1" dirty="0">
                <a:solidFill>
                  <a:srgbClr val="000000"/>
                </a:solidFill>
              </a:rPr>
              <a:t> </a:t>
            </a:r>
            <a:r>
              <a:rPr lang="en-US" sz="1543" b="1" dirty="0" err="1">
                <a:solidFill>
                  <a:srgbClr val="000000"/>
                </a:solidFill>
              </a:rPr>
              <a:t>Italiano</a:t>
            </a:r>
            <a:r>
              <a:rPr lang="en-US" sz="1543" b="1" dirty="0">
                <a:solidFill>
                  <a:srgbClr val="000000"/>
                </a:solidFill>
              </a:rPr>
              <a:t> di </a:t>
            </a:r>
            <a:r>
              <a:rPr lang="en-US" sz="1543" b="1" dirty="0" err="1">
                <a:solidFill>
                  <a:srgbClr val="000000"/>
                </a:solidFill>
              </a:rPr>
              <a:t>Tecnologia</a:t>
            </a:r>
            <a:r>
              <a:rPr lang="en-US" sz="1543" b="1" dirty="0">
                <a:solidFill>
                  <a:srgbClr val="000000"/>
                </a:solidFill>
              </a:rPr>
              <a:t> – Center for Space Human Robotics </a:t>
            </a:r>
            <a:r>
              <a:rPr lang="en-US" sz="1543" dirty="0">
                <a:solidFill>
                  <a:srgbClr val="000000"/>
                </a:solidFill>
                <a:latin typeface="+mj-lt"/>
              </a:rPr>
              <a:t>with the aim to give a technological contribution for the next generation of wearable devices, with a multidisciplinary approach: </a:t>
            </a:r>
          </a:p>
          <a:p>
            <a:pPr marL="285750" indent="-285750">
              <a:spcAft>
                <a:spcPts val="882"/>
              </a:spcAft>
              <a:buFont typeface="Arial" panose="020B0604020202020204" pitchFamily="34" charset="0"/>
              <a:buChar char="•"/>
            </a:pPr>
            <a:r>
              <a:rPr lang="en-US" sz="1543" dirty="0">
                <a:solidFill>
                  <a:srgbClr val="000000"/>
                </a:solidFill>
                <a:latin typeface="+mj-lt"/>
              </a:rPr>
              <a:t>knowledge of circuit design with Ultra-Wide Band and Bluetooth Low Energy technology,</a:t>
            </a:r>
          </a:p>
          <a:p>
            <a:pPr marL="285750" indent="-285750">
              <a:spcAft>
                <a:spcPts val="882"/>
              </a:spcAft>
              <a:buFont typeface="Arial" panose="020B0604020202020204" pitchFamily="34" charset="0"/>
              <a:buChar char="•"/>
            </a:pPr>
            <a:r>
              <a:rPr lang="en-US" sz="1543" dirty="0">
                <a:solidFill>
                  <a:srgbClr val="000000"/>
                </a:solidFill>
                <a:latin typeface="+mj-lt"/>
              </a:rPr>
              <a:t>fabrication of smart piezo-resistive, piezo-capacitive and electro-active materials;</a:t>
            </a:r>
          </a:p>
          <a:p>
            <a:pPr marL="285750" indent="-285750">
              <a:spcAft>
                <a:spcPts val="882"/>
              </a:spcAft>
              <a:buFont typeface="Arial" panose="020B0604020202020204" pitchFamily="34" charset="0"/>
              <a:buChar char="•"/>
            </a:pPr>
            <a:r>
              <a:rPr lang="en-US" sz="1543" dirty="0">
                <a:solidFill>
                  <a:srgbClr val="000000"/>
                </a:solidFill>
                <a:latin typeface="+mj-lt"/>
              </a:rPr>
              <a:t>smart materials electro-mechanical characterization;</a:t>
            </a:r>
          </a:p>
          <a:p>
            <a:pPr marL="285750" indent="-285750">
              <a:spcAft>
                <a:spcPts val="882"/>
              </a:spcAft>
              <a:buFont typeface="Arial" panose="020B0604020202020204" pitchFamily="34" charset="0"/>
              <a:buChar char="•"/>
            </a:pPr>
            <a:r>
              <a:rPr lang="en-US" sz="1543" dirty="0">
                <a:solidFill>
                  <a:srgbClr val="000000"/>
                </a:solidFill>
                <a:latin typeface="+mj-lt"/>
              </a:rPr>
              <a:t>design of read-out circuits;</a:t>
            </a:r>
          </a:p>
          <a:p>
            <a:pPr marL="285750" indent="-285750">
              <a:spcAft>
                <a:spcPts val="882"/>
              </a:spcAft>
              <a:buFont typeface="Arial" panose="020B0604020202020204" pitchFamily="34" charset="0"/>
              <a:buChar char="•"/>
            </a:pPr>
            <a:r>
              <a:rPr lang="en-US" sz="1543" dirty="0">
                <a:solidFill>
                  <a:srgbClr val="000000"/>
                </a:solidFill>
                <a:latin typeface="+mj-lt"/>
              </a:rPr>
              <a:t>system integration.</a:t>
            </a:r>
          </a:p>
        </p:txBody>
      </p:sp>
      <p:sp>
        <p:nvSpPr>
          <p:cNvPr id="5" name="TextBox 4">
            <a:hlinkClick r:id="rId2" action="ppaction://hlinksldjump"/>
            <a:extLst>
              <a:ext uri="{FF2B5EF4-FFF2-40B4-BE49-F238E27FC236}">
                <a16:creationId xmlns:a16="http://schemas.microsoft.com/office/drawing/2014/main" id="{A14CDA77-A6B9-4A3A-8DDA-4CC08E59E2FD}"/>
              </a:ext>
            </a:extLst>
          </p:cNvPr>
          <p:cNvSpPr txBox="1"/>
          <p:nvPr/>
        </p:nvSpPr>
        <p:spPr>
          <a:xfrm>
            <a:off x="2259376" y="7036475"/>
            <a:ext cx="808896" cy="340519"/>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sz="1400" dirty="0"/>
              <a:t>Back</a:t>
            </a:r>
          </a:p>
        </p:txBody>
      </p:sp>
      <p:sp>
        <p:nvSpPr>
          <p:cNvPr id="6" name="TextBox 5">
            <a:hlinkClick r:id="rId3" action="ppaction://hlinksldjump"/>
            <a:extLst>
              <a:ext uri="{FF2B5EF4-FFF2-40B4-BE49-F238E27FC236}">
                <a16:creationId xmlns:a16="http://schemas.microsoft.com/office/drawing/2014/main" id="{4D5F8AE3-5342-4F09-ABA4-8D7013A819FA}"/>
              </a:ext>
            </a:extLst>
          </p:cNvPr>
          <p:cNvSpPr txBox="1"/>
          <p:nvPr/>
        </p:nvSpPr>
        <p:spPr>
          <a:xfrm>
            <a:off x="1470943" y="6108531"/>
            <a:ext cx="2385762" cy="715089"/>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pPr algn="ctr"/>
            <a:r>
              <a:rPr lang="en-US" sz="1800" dirty="0">
                <a:solidFill>
                  <a:srgbClr val="000000"/>
                </a:solidFill>
                <a:latin typeface="Open Sans" panose="020B0606030504020204" pitchFamily="34" charset="0"/>
              </a:rPr>
              <a:t>Have you ever been abroad?</a:t>
            </a:r>
            <a:endParaRPr lang="it-IT" sz="1800" dirty="0"/>
          </a:p>
        </p:txBody>
      </p:sp>
    </p:spTree>
    <p:extLst>
      <p:ext uri="{BB962C8B-B14F-4D97-AF65-F5344CB8AC3E}">
        <p14:creationId xmlns:p14="http://schemas.microsoft.com/office/powerpoint/2010/main" val="1994883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hlinkClick r:id="rId2" action="ppaction://hlinksldjump"/>
            <a:extLst>
              <a:ext uri="{FF2B5EF4-FFF2-40B4-BE49-F238E27FC236}">
                <a16:creationId xmlns:a16="http://schemas.microsoft.com/office/drawing/2014/main" id="{CC4F641C-5AA5-4AC2-9798-EC3E3D4082CC}"/>
              </a:ext>
            </a:extLst>
          </p:cNvPr>
          <p:cNvSpPr txBox="1"/>
          <p:nvPr/>
        </p:nvSpPr>
        <p:spPr>
          <a:xfrm>
            <a:off x="1295781" y="5422602"/>
            <a:ext cx="2736087"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en-US" dirty="0"/>
              <a:t>That’s great, tell me more.</a:t>
            </a:r>
            <a:endParaRPr lang="it-IT" dirty="0"/>
          </a:p>
        </p:txBody>
      </p:sp>
      <p:sp>
        <p:nvSpPr>
          <p:cNvPr id="7" name="TextBox 6">
            <a:hlinkClick r:id="rId3" action="ppaction://hlinksldjump"/>
            <a:extLst>
              <a:ext uri="{FF2B5EF4-FFF2-40B4-BE49-F238E27FC236}">
                <a16:creationId xmlns:a16="http://schemas.microsoft.com/office/drawing/2014/main" id="{E6BA7BF9-025F-4874-A44F-C18A74559CDF}"/>
              </a:ext>
            </a:extLst>
          </p:cNvPr>
          <p:cNvSpPr txBox="1"/>
          <p:nvPr/>
        </p:nvSpPr>
        <p:spPr>
          <a:xfrm>
            <a:off x="494309" y="6043879"/>
            <a:ext cx="1943942" cy="715089"/>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And what about Aerospace?</a:t>
            </a:r>
          </a:p>
        </p:txBody>
      </p:sp>
      <p:sp>
        <p:nvSpPr>
          <p:cNvPr id="10" name="TextBox 9">
            <a:extLst>
              <a:ext uri="{FF2B5EF4-FFF2-40B4-BE49-F238E27FC236}">
                <a16:creationId xmlns:a16="http://schemas.microsoft.com/office/drawing/2014/main" id="{712B4B47-0509-4B19-9449-3D6990C4B0DB}"/>
              </a:ext>
            </a:extLst>
          </p:cNvPr>
          <p:cNvSpPr txBox="1"/>
          <p:nvPr/>
        </p:nvSpPr>
        <p:spPr>
          <a:xfrm>
            <a:off x="494309" y="419992"/>
            <a:ext cx="4339032" cy="5450210"/>
          </a:xfrm>
          <a:prstGeom prst="rect">
            <a:avLst/>
          </a:prstGeom>
          <a:noFill/>
        </p:spPr>
        <p:txBody>
          <a:bodyPr wrap="square">
            <a:spAutoFit/>
          </a:bodyPr>
          <a:lstStyle/>
          <a:p>
            <a:pPr>
              <a:spcAft>
                <a:spcPts val="882"/>
              </a:spcAft>
            </a:pPr>
            <a:r>
              <a:rPr lang="en-US" sz="1600" dirty="0">
                <a:solidFill>
                  <a:srgbClr val="000000"/>
                </a:solidFill>
                <a:latin typeface="+mj-lt"/>
              </a:rPr>
              <a:t>I am a  </a:t>
            </a:r>
            <a:r>
              <a:rPr lang="en-US" sz="1600" b="1" dirty="0">
                <a:solidFill>
                  <a:srgbClr val="000000"/>
                </a:solidFill>
              </a:rPr>
              <a:t>Innovation Leader </a:t>
            </a:r>
            <a:r>
              <a:rPr lang="en-US" sz="1600" dirty="0">
                <a:solidFill>
                  <a:srgbClr val="000000"/>
                </a:solidFill>
                <a:latin typeface="+mj-lt"/>
              </a:rPr>
              <a:t>with an entrepreneur mindset. I held </a:t>
            </a:r>
            <a:r>
              <a:rPr lang="en-US" sz="1600" b="1" dirty="0">
                <a:solidFill>
                  <a:srgbClr val="000000"/>
                </a:solidFill>
              </a:rPr>
              <a:t>C-level roles in R&amp;D management</a:t>
            </a:r>
            <a:r>
              <a:rPr lang="en-US" sz="1600" b="1" dirty="0">
                <a:solidFill>
                  <a:srgbClr val="000000"/>
                </a:solidFill>
                <a:latin typeface="+mj-lt"/>
              </a:rPr>
              <a:t>, </a:t>
            </a:r>
            <a:r>
              <a:rPr lang="en-US" sz="1600" b="1" dirty="0">
                <a:solidFill>
                  <a:srgbClr val="000000"/>
                </a:solidFill>
              </a:rPr>
              <a:t>product</a:t>
            </a:r>
            <a:r>
              <a:rPr lang="en-US" sz="1600" dirty="0">
                <a:solidFill>
                  <a:srgbClr val="000000"/>
                </a:solidFill>
                <a:latin typeface="+mj-lt"/>
              </a:rPr>
              <a:t> and </a:t>
            </a:r>
            <a:r>
              <a:rPr lang="en-US" sz="1600" b="1" dirty="0">
                <a:solidFill>
                  <a:srgbClr val="000000"/>
                </a:solidFill>
              </a:rPr>
              <a:t>business development,</a:t>
            </a:r>
            <a:r>
              <a:rPr lang="en-US" sz="1600" dirty="0">
                <a:solidFill>
                  <a:srgbClr val="000000"/>
                </a:solidFill>
                <a:latin typeface="+mj-lt"/>
              </a:rPr>
              <a:t> over the past 10 years.</a:t>
            </a:r>
            <a:endParaRPr lang="en-US" sz="1600" b="1" dirty="0"/>
          </a:p>
          <a:p>
            <a:pPr rtl="0">
              <a:spcBef>
                <a:spcPts val="0"/>
              </a:spcBef>
              <a:spcAft>
                <a:spcPts val="1200"/>
              </a:spcAft>
            </a:pPr>
            <a:r>
              <a:rPr lang="en-US" sz="1600" dirty="0">
                <a:solidFill>
                  <a:srgbClr val="000000"/>
                </a:solidFill>
                <a:latin typeface="+mj-lt"/>
              </a:rPr>
              <a:t>From a PhD in wearable technologies for astronauts, to fund new companies. The technology-exploiting for new business and an almost insatiable hunger of knowledge, are the baseline. </a:t>
            </a:r>
          </a:p>
          <a:p>
            <a:pPr rtl="0">
              <a:spcBef>
                <a:spcPts val="0"/>
              </a:spcBef>
              <a:spcAft>
                <a:spcPts val="1200"/>
              </a:spcAft>
            </a:pPr>
            <a:r>
              <a:rPr lang="en-US" sz="1600" dirty="0">
                <a:solidFill>
                  <a:srgbClr val="000000"/>
                </a:solidFill>
                <a:latin typeface="+mj-lt"/>
              </a:rPr>
              <a:t>A track record of 4 projects presented at the </a:t>
            </a:r>
            <a:r>
              <a:rPr lang="en-US" sz="1600" b="1" dirty="0">
                <a:solidFill>
                  <a:srgbClr val="000000"/>
                </a:solidFill>
              </a:rPr>
              <a:t>CES</a:t>
            </a:r>
            <a:r>
              <a:rPr lang="en-US" sz="1600" dirty="0">
                <a:solidFill>
                  <a:srgbClr val="000000"/>
                </a:solidFill>
                <a:latin typeface="+mj-lt"/>
              </a:rPr>
              <a:t> of Las Vegas, 3 Start-ups founded, 1 product exhibited at </a:t>
            </a:r>
            <a:r>
              <a:rPr lang="en-US" sz="1600" b="1" dirty="0">
                <a:solidFill>
                  <a:srgbClr val="000000"/>
                </a:solidFill>
              </a:rPr>
              <a:t>MoMA of New York</a:t>
            </a:r>
            <a:r>
              <a:rPr lang="en-US" sz="1600" dirty="0">
                <a:solidFill>
                  <a:srgbClr val="000000"/>
                </a:solidFill>
                <a:latin typeface="+mj-lt"/>
              </a:rPr>
              <a:t>, two </a:t>
            </a:r>
            <a:r>
              <a:rPr lang="en-US" sz="1600" b="1" dirty="0">
                <a:solidFill>
                  <a:srgbClr val="000000"/>
                </a:solidFill>
              </a:rPr>
              <a:t>Start-up exit </a:t>
            </a:r>
            <a:r>
              <a:rPr lang="en-US" sz="1600" dirty="0">
                <a:solidFill>
                  <a:srgbClr val="000000"/>
                </a:solidFill>
                <a:latin typeface="+mj-lt"/>
              </a:rPr>
              <a:t>and some awards received during the last years.</a:t>
            </a:r>
          </a:p>
          <a:p>
            <a:pPr rtl="0">
              <a:spcBef>
                <a:spcPts val="0"/>
              </a:spcBef>
              <a:spcAft>
                <a:spcPts val="1200"/>
              </a:spcAft>
            </a:pPr>
            <a:r>
              <a:rPr lang="en-US" sz="1600" dirty="0">
                <a:solidFill>
                  <a:srgbClr val="000000"/>
                </a:solidFill>
                <a:latin typeface="+mj-lt"/>
              </a:rPr>
              <a:t>Lately I am </a:t>
            </a:r>
            <a:r>
              <a:rPr lang="en-US" sz="1600" b="1" dirty="0">
                <a:solidFill>
                  <a:srgbClr val="000000"/>
                </a:solidFill>
              </a:rPr>
              <a:t>Chief Innovation Officer </a:t>
            </a:r>
            <a:r>
              <a:rPr lang="en-US" sz="1600" dirty="0">
                <a:solidFill>
                  <a:srgbClr val="000000"/>
                </a:solidFill>
                <a:latin typeface="+mj-lt"/>
              </a:rPr>
              <a:t>(</a:t>
            </a:r>
            <a:r>
              <a:rPr lang="en-US" sz="1600" dirty="0" err="1">
                <a:solidFill>
                  <a:srgbClr val="000000"/>
                </a:solidFill>
                <a:latin typeface="+mj-lt"/>
              </a:rPr>
              <a:t>CInO</a:t>
            </a:r>
            <a:r>
              <a:rPr lang="en-US" sz="1600" dirty="0">
                <a:solidFill>
                  <a:srgbClr val="000000"/>
                </a:solidFill>
                <a:latin typeface="+mj-lt"/>
              </a:rPr>
              <a:t>) at COESA </a:t>
            </a:r>
            <a:r>
              <a:rPr lang="en-US" sz="1600" dirty="0" err="1">
                <a:solidFill>
                  <a:srgbClr val="000000"/>
                </a:solidFill>
                <a:latin typeface="+mj-lt"/>
              </a:rPr>
              <a:t>srl</a:t>
            </a:r>
            <a:r>
              <a:rPr lang="en-US" sz="1600" dirty="0">
                <a:solidFill>
                  <a:srgbClr val="000000"/>
                </a:solidFill>
                <a:latin typeface="+mj-lt"/>
              </a:rPr>
              <a:t>, an energy service company with the mission to lead the green transition.</a:t>
            </a:r>
          </a:p>
          <a:p>
            <a:br>
              <a:rPr lang="en-US" sz="1600" dirty="0"/>
            </a:br>
            <a:endParaRPr lang="en-US" sz="1600" dirty="0">
              <a:latin typeface="+mj-lt"/>
            </a:endParaRPr>
          </a:p>
        </p:txBody>
      </p:sp>
      <p:sp>
        <p:nvSpPr>
          <p:cNvPr id="11" name="TextBox 10">
            <a:hlinkClick r:id="rId4" action="ppaction://hlinksldjump"/>
            <a:extLst>
              <a:ext uri="{FF2B5EF4-FFF2-40B4-BE49-F238E27FC236}">
                <a16:creationId xmlns:a16="http://schemas.microsoft.com/office/drawing/2014/main" id="{268E6DAE-97A1-4CE7-AED0-2FDFC8BF8F3E}"/>
              </a:ext>
            </a:extLst>
          </p:cNvPr>
          <p:cNvSpPr txBox="1"/>
          <p:nvPr/>
        </p:nvSpPr>
        <p:spPr>
          <a:xfrm>
            <a:off x="2259376" y="7036475"/>
            <a:ext cx="808896" cy="340519"/>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sz="1400" dirty="0"/>
              <a:t>Back</a:t>
            </a:r>
          </a:p>
        </p:txBody>
      </p:sp>
      <p:sp>
        <p:nvSpPr>
          <p:cNvPr id="12" name="TextBox 11">
            <a:hlinkClick r:id="rId5" action="ppaction://hlinksldjump"/>
            <a:extLst>
              <a:ext uri="{FF2B5EF4-FFF2-40B4-BE49-F238E27FC236}">
                <a16:creationId xmlns:a16="http://schemas.microsoft.com/office/drawing/2014/main" id="{8B2832AD-E9AD-4D16-9591-E0601F779088}"/>
              </a:ext>
            </a:extLst>
          </p:cNvPr>
          <p:cNvSpPr txBox="1"/>
          <p:nvPr/>
        </p:nvSpPr>
        <p:spPr>
          <a:xfrm>
            <a:off x="2822399" y="6043878"/>
            <a:ext cx="2010942" cy="715089"/>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And what about entrepreneurship?</a:t>
            </a:r>
          </a:p>
        </p:txBody>
      </p:sp>
    </p:spTree>
    <p:extLst>
      <p:ext uri="{BB962C8B-B14F-4D97-AF65-F5344CB8AC3E}">
        <p14:creationId xmlns:p14="http://schemas.microsoft.com/office/powerpoint/2010/main" val="20593404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12B4B47-0509-4B19-9449-3D6990C4B0DB}"/>
              </a:ext>
            </a:extLst>
          </p:cNvPr>
          <p:cNvSpPr txBox="1"/>
          <p:nvPr/>
        </p:nvSpPr>
        <p:spPr>
          <a:xfrm>
            <a:off x="530002" y="1463071"/>
            <a:ext cx="4304087" cy="4362733"/>
          </a:xfrm>
          <a:prstGeom prst="rect">
            <a:avLst/>
          </a:prstGeom>
          <a:noFill/>
        </p:spPr>
        <p:txBody>
          <a:bodyPr wrap="square">
            <a:spAutoFit/>
          </a:bodyPr>
          <a:lstStyle/>
          <a:p>
            <a:pPr>
              <a:spcAft>
                <a:spcPts val="882"/>
              </a:spcAft>
            </a:pPr>
            <a:r>
              <a:rPr lang="en-US" sz="1600" dirty="0">
                <a:solidFill>
                  <a:srgbClr val="000000"/>
                </a:solidFill>
                <a:latin typeface="+mj-lt"/>
              </a:rPr>
              <a:t>Yes, I have.  I completed my PhD </a:t>
            </a:r>
            <a:r>
              <a:rPr lang="en-US" sz="1600" dirty="0" err="1">
                <a:solidFill>
                  <a:srgbClr val="000000"/>
                </a:solidFill>
                <a:latin typeface="+mj-lt"/>
              </a:rPr>
              <a:t>programme</a:t>
            </a:r>
            <a:r>
              <a:rPr lang="en-US" sz="1600" dirty="0">
                <a:solidFill>
                  <a:srgbClr val="000000"/>
                </a:solidFill>
                <a:latin typeface="+mj-lt"/>
              </a:rPr>
              <a:t> at the </a:t>
            </a:r>
            <a:r>
              <a:rPr lang="en-US" sz="1600" b="1" dirty="0">
                <a:solidFill>
                  <a:srgbClr val="000000"/>
                </a:solidFill>
              </a:rPr>
              <a:t>King’s College London - Human Aerospace Physiology </a:t>
            </a:r>
            <a:r>
              <a:rPr lang="en-US" sz="1600" dirty="0">
                <a:solidFill>
                  <a:srgbClr val="000000"/>
                </a:solidFill>
                <a:latin typeface="+mj-lt"/>
              </a:rPr>
              <a:t>dept. working as researcher and hardware designer for wearable technologies and system integration within the Gravity Loading Countermeasure Skinsuit (GLCS) project framework.</a:t>
            </a:r>
          </a:p>
          <a:p>
            <a:pPr>
              <a:spcAft>
                <a:spcPts val="882"/>
              </a:spcAft>
            </a:pPr>
            <a:r>
              <a:rPr lang="en-US" sz="1600" b="1" dirty="0">
                <a:solidFill>
                  <a:srgbClr val="000000"/>
                </a:solidFill>
              </a:rPr>
              <a:t>Output</a:t>
            </a:r>
            <a:r>
              <a:rPr lang="en-US" sz="1600" dirty="0">
                <a:solidFill>
                  <a:srgbClr val="000000"/>
                </a:solidFill>
                <a:latin typeface="+mj-lt"/>
              </a:rPr>
              <a:t> 👉 I developed and tested two new devices: </a:t>
            </a:r>
          </a:p>
          <a:p>
            <a:pPr marL="285750" indent="-198438">
              <a:spcAft>
                <a:spcPts val="882"/>
              </a:spcAft>
              <a:buFont typeface="Arial" panose="020B0604020202020204" pitchFamily="34" charset="0"/>
              <a:buChar char="•"/>
            </a:pPr>
            <a:r>
              <a:rPr lang="en-US" sz="1600" dirty="0">
                <a:solidFill>
                  <a:srgbClr val="000000"/>
                </a:solidFill>
                <a:latin typeface="+mj-lt"/>
              </a:rPr>
              <a:t>Spinal Elongation Monitoring (SEM) system</a:t>
            </a:r>
          </a:p>
          <a:p>
            <a:pPr marL="285750" indent="-198438">
              <a:spcAft>
                <a:spcPts val="882"/>
              </a:spcAft>
              <a:buFont typeface="Arial" panose="020B0604020202020204" pitchFamily="34" charset="0"/>
              <a:buChar char="•"/>
            </a:pPr>
            <a:r>
              <a:rPr lang="en-US" sz="1600" dirty="0">
                <a:solidFill>
                  <a:srgbClr val="000000"/>
                </a:solidFill>
                <a:latin typeface="+mj-lt"/>
              </a:rPr>
              <a:t>Load/Stretch Monitoring (LSM) system</a:t>
            </a:r>
          </a:p>
          <a:p>
            <a:pPr>
              <a:spcAft>
                <a:spcPts val="882"/>
              </a:spcAft>
            </a:pPr>
            <a:endParaRPr lang="en-US" sz="1600" dirty="0">
              <a:solidFill>
                <a:srgbClr val="000000"/>
              </a:solidFill>
              <a:latin typeface="+mj-lt"/>
            </a:endParaRPr>
          </a:p>
          <a:p>
            <a:pPr>
              <a:spcAft>
                <a:spcPts val="882"/>
              </a:spcAft>
            </a:pPr>
            <a:r>
              <a:rPr lang="en-US" sz="1600" dirty="0">
                <a:solidFill>
                  <a:srgbClr val="000000"/>
                </a:solidFill>
                <a:latin typeface="+mj-lt"/>
              </a:rPr>
              <a:t>For further information, I suggest to have a look at the Works/Research section, or I remain at your complete disposal for a call/meeting.</a:t>
            </a:r>
          </a:p>
        </p:txBody>
      </p:sp>
      <p:sp>
        <p:nvSpPr>
          <p:cNvPr id="5" name="TextBox 4">
            <a:hlinkClick r:id="rId2" action="ppaction://hlinksldjump"/>
            <a:extLst>
              <a:ext uri="{FF2B5EF4-FFF2-40B4-BE49-F238E27FC236}">
                <a16:creationId xmlns:a16="http://schemas.microsoft.com/office/drawing/2014/main" id="{0875B9D2-CCFE-4238-AD53-2E670C12CFD5}"/>
              </a:ext>
            </a:extLst>
          </p:cNvPr>
          <p:cNvSpPr txBox="1"/>
          <p:nvPr/>
        </p:nvSpPr>
        <p:spPr>
          <a:xfrm>
            <a:off x="2259376" y="7036475"/>
            <a:ext cx="808896" cy="340519"/>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sz="1400" dirty="0"/>
              <a:t>Back</a:t>
            </a:r>
          </a:p>
        </p:txBody>
      </p:sp>
      <p:sp>
        <p:nvSpPr>
          <p:cNvPr id="6" name="TextBox 5">
            <a:hlinkClick r:id="rId3" action="ppaction://hlinksldjump"/>
            <a:extLst>
              <a:ext uri="{FF2B5EF4-FFF2-40B4-BE49-F238E27FC236}">
                <a16:creationId xmlns:a16="http://schemas.microsoft.com/office/drawing/2014/main" id="{430EEEF3-0EAA-417B-9BA2-ECD82C290FFF}"/>
              </a:ext>
            </a:extLst>
          </p:cNvPr>
          <p:cNvSpPr txBox="1"/>
          <p:nvPr/>
        </p:nvSpPr>
        <p:spPr>
          <a:xfrm>
            <a:off x="1718061" y="6486016"/>
            <a:ext cx="1891525"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Main menu</a:t>
            </a:r>
          </a:p>
        </p:txBody>
      </p:sp>
    </p:spTree>
    <p:extLst>
      <p:ext uri="{BB962C8B-B14F-4D97-AF65-F5344CB8AC3E}">
        <p14:creationId xmlns:p14="http://schemas.microsoft.com/office/powerpoint/2010/main" val="35592816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12B4B47-0509-4B19-9449-3D6990C4B0DB}"/>
              </a:ext>
            </a:extLst>
          </p:cNvPr>
          <p:cNvSpPr txBox="1"/>
          <p:nvPr/>
        </p:nvSpPr>
        <p:spPr>
          <a:xfrm>
            <a:off x="511781" y="472671"/>
            <a:ext cx="4304087" cy="5917004"/>
          </a:xfrm>
          <a:prstGeom prst="rect">
            <a:avLst/>
          </a:prstGeom>
          <a:noFill/>
        </p:spPr>
        <p:txBody>
          <a:bodyPr wrap="square">
            <a:spAutoFit/>
          </a:bodyPr>
          <a:lstStyle/>
          <a:p>
            <a:pPr>
              <a:spcAft>
                <a:spcPts val="882"/>
              </a:spcAft>
            </a:pPr>
            <a:r>
              <a:rPr lang="en-US" sz="1450" dirty="0">
                <a:solidFill>
                  <a:srgbClr val="000000"/>
                </a:solidFill>
                <a:latin typeface="+mj-lt"/>
              </a:rPr>
              <a:t>With the same enthusiasm and commitment for my works, I like to spend time in mentorship and education.</a:t>
            </a:r>
          </a:p>
          <a:p>
            <a:pPr>
              <a:spcAft>
                <a:spcPts val="882"/>
              </a:spcAft>
            </a:pPr>
            <a:r>
              <a:rPr lang="en-US" sz="1450" b="1" dirty="0">
                <a:solidFill>
                  <a:srgbClr val="000000"/>
                </a:solidFill>
              </a:rPr>
              <a:t>School of Entrepreneurship and Innovation </a:t>
            </a:r>
            <a:r>
              <a:rPr lang="en-US" sz="1450" dirty="0">
                <a:solidFill>
                  <a:srgbClr val="000000"/>
                </a:solidFill>
                <a:latin typeface="+mj-lt"/>
              </a:rPr>
              <a:t>(SEI), Fondazione Agnelli. An action-learning school of excellence for tech entrepreneurial education.</a:t>
            </a:r>
          </a:p>
          <a:p>
            <a:pPr>
              <a:spcAft>
                <a:spcPts val="882"/>
              </a:spcAft>
            </a:pPr>
            <a:r>
              <a:rPr lang="en-US" sz="1450" b="1" dirty="0" err="1">
                <a:solidFill>
                  <a:srgbClr val="000000"/>
                </a:solidFill>
              </a:rPr>
              <a:t>LeadTheFuture</a:t>
            </a:r>
            <a:r>
              <a:rPr lang="en-US" sz="1450" b="1" dirty="0">
                <a:solidFill>
                  <a:srgbClr val="000000"/>
                </a:solidFill>
              </a:rPr>
              <a:t> </a:t>
            </a:r>
            <a:r>
              <a:rPr lang="en-US" sz="1450" dirty="0">
                <a:solidFill>
                  <a:srgbClr val="000000"/>
                </a:solidFill>
                <a:latin typeface="+mj-lt"/>
              </a:rPr>
              <a:t>(LTF), a leading mentorship non-profit organization for students in STEM, all of whom achieve their goals and contribute to their communities by giving them one-on-one guidance from high-impact mentors.</a:t>
            </a:r>
          </a:p>
          <a:p>
            <a:pPr>
              <a:spcAft>
                <a:spcPts val="882"/>
              </a:spcAft>
            </a:pPr>
            <a:r>
              <a:rPr lang="en-US" sz="1450" b="1" dirty="0">
                <a:solidFill>
                  <a:srgbClr val="000000"/>
                </a:solidFill>
              </a:rPr>
              <a:t>Gruppo Giovani </a:t>
            </a:r>
            <a:r>
              <a:rPr lang="en-US" sz="1450" b="1" dirty="0" err="1">
                <a:solidFill>
                  <a:srgbClr val="000000"/>
                </a:solidFill>
              </a:rPr>
              <a:t>Imprenditori</a:t>
            </a:r>
            <a:r>
              <a:rPr lang="en-US" sz="1450" b="1" dirty="0">
                <a:solidFill>
                  <a:srgbClr val="000000"/>
                </a:solidFill>
              </a:rPr>
              <a:t> </a:t>
            </a:r>
            <a:r>
              <a:rPr lang="en-US" sz="1450" dirty="0">
                <a:solidFill>
                  <a:srgbClr val="000000"/>
                </a:solidFill>
                <a:latin typeface="+mj-lt"/>
              </a:rPr>
              <a:t>(GGI) – </a:t>
            </a:r>
            <a:r>
              <a:rPr lang="en-US" sz="1450" i="1" dirty="0">
                <a:solidFill>
                  <a:srgbClr val="000000"/>
                </a:solidFill>
                <a:latin typeface="+mj-lt"/>
              </a:rPr>
              <a:t>Education commission</a:t>
            </a:r>
            <a:r>
              <a:rPr lang="en-US" sz="1450" dirty="0">
                <a:solidFill>
                  <a:srgbClr val="000000"/>
                </a:solidFill>
                <a:latin typeface="+mj-lt"/>
              </a:rPr>
              <a:t>, a no-profit organization affiliated to Confindustria with the aim to spread the word about the entrepreneurship values to students (from elementary school to university) and to grow up the future business class.</a:t>
            </a:r>
          </a:p>
          <a:p>
            <a:pPr>
              <a:spcAft>
                <a:spcPts val="882"/>
              </a:spcAft>
            </a:pPr>
            <a:r>
              <a:rPr lang="en-US" sz="1450" dirty="0">
                <a:solidFill>
                  <a:srgbClr val="000000"/>
                </a:solidFill>
                <a:latin typeface="+mj-lt"/>
              </a:rPr>
              <a:t>In the end, I like to fill my spare time with </a:t>
            </a:r>
          </a:p>
          <a:p>
            <a:pPr>
              <a:spcAft>
                <a:spcPts val="882"/>
              </a:spcAft>
            </a:pPr>
            <a:r>
              <a:rPr lang="en-US" sz="1450" dirty="0">
                <a:solidFill>
                  <a:srgbClr val="000000"/>
                </a:solidFill>
                <a:latin typeface="+mj-lt"/>
              </a:rPr>
              <a:t>👉 handcrafts activities, learning to use maker tools (3D printers, laser cutter machine, </a:t>
            </a:r>
            <a:r>
              <a:rPr lang="en-US" sz="1450" dirty="0" err="1">
                <a:solidFill>
                  <a:srgbClr val="000000"/>
                </a:solidFill>
                <a:latin typeface="+mj-lt"/>
              </a:rPr>
              <a:t>etc</a:t>
            </a:r>
            <a:r>
              <a:rPr lang="en-US" sz="1450" dirty="0">
                <a:solidFill>
                  <a:srgbClr val="000000"/>
                </a:solidFill>
                <a:latin typeface="+mj-lt"/>
              </a:rPr>
              <a:t>), carpentry tools (</a:t>
            </a:r>
            <a:r>
              <a:rPr lang="en-US" sz="1450" dirty="0" err="1">
                <a:solidFill>
                  <a:srgbClr val="000000"/>
                </a:solidFill>
                <a:latin typeface="+mj-lt"/>
              </a:rPr>
              <a:t>mig</a:t>
            </a:r>
            <a:r>
              <a:rPr lang="en-US" sz="1450" dirty="0">
                <a:solidFill>
                  <a:srgbClr val="000000"/>
                </a:solidFill>
                <a:latin typeface="+mj-lt"/>
              </a:rPr>
              <a:t> and tig welding machine, belt grinder, band saw, </a:t>
            </a:r>
            <a:r>
              <a:rPr lang="en-US" sz="1450" dirty="0" err="1">
                <a:solidFill>
                  <a:srgbClr val="000000"/>
                </a:solidFill>
                <a:latin typeface="+mj-lt"/>
              </a:rPr>
              <a:t>etc</a:t>
            </a:r>
            <a:r>
              <a:rPr lang="en-US" sz="1450" dirty="0">
                <a:solidFill>
                  <a:srgbClr val="000000"/>
                </a:solidFill>
                <a:latin typeface="+mj-lt"/>
              </a:rPr>
              <a:t>)</a:t>
            </a:r>
          </a:p>
          <a:p>
            <a:pPr>
              <a:spcAft>
                <a:spcPts val="882"/>
              </a:spcAft>
            </a:pPr>
            <a:r>
              <a:rPr lang="en-US" sz="1450" dirty="0">
                <a:solidFill>
                  <a:srgbClr val="000000"/>
                </a:solidFill>
                <a:latin typeface="+mj-lt"/>
              </a:rPr>
              <a:t>👉 books, sport activities and ride my motorbike</a:t>
            </a:r>
          </a:p>
        </p:txBody>
      </p:sp>
      <p:sp>
        <p:nvSpPr>
          <p:cNvPr id="9" name="TextBox 8">
            <a:hlinkClick r:id="rId2" action="ppaction://hlinksldjump"/>
            <a:extLst>
              <a:ext uri="{FF2B5EF4-FFF2-40B4-BE49-F238E27FC236}">
                <a16:creationId xmlns:a16="http://schemas.microsoft.com/office/drawing/2014/main" id="{D9DA66C7-28F0-458C-AB1A-66FC296EE5C3}"/>
              </a:ext>
            </a:extLst>
          </p:cNvPr>
          <p:cNvSpPr txBox="1"/>
          <p:nvPr/>
        </p:nvSpPr>
        <p:spPr>
          <a:xfrm>
            <a:off x="1718062" y="6882692"/>
            <a:ext cx="1891525"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Main menu</a:t>
            </a:r>
          </a:p>
        </p:txBody>
      </p:sp>
    </p:spTree>
    <p:extLst>
      <p:ext uri="{BB962C8B-B14F-4D97-AF65-F5344CB8AC3E}">
        <p14:creationId xmlns:p14="http://schemas.microsoft.com/office/powerpoint/2010/main" val="853166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hlinkClick r:id="rId2" action="ppaction://hlinksldjump"/>
            <a:extLst>
              <a:ext uri="{FF2B5EF4-FFF2-40B4-BE49-F238E27FC236}">
                <a16:creationId xmlns:a16="http://schemas.microsoft.com/office/drawing/2014/main" id="{E6BA7BF9-025F-4874-A44F-C18A74559CDF}"/>
              </a:ext>
            </a:extLst>
          </p:cNvPr>
          <p:cNvSpPr txBox="1"/>
          <p:nvPr/>
        </p:nvSpPr>
        <p:spPr>
          <a:xfrm>
            <a:off x="1358381" y="5983052"/>
            <a:ext cx="2610888" cy="715089"/>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And what about Aerospace?</a:t>
            </a:r>
          </a:p>
        </p:txBody>
      </p:sp>
      <p:sp>
        <p:nvSpPr>
          <p:cNvPr id="10" name="TextBox 9">
            <a:extLst>
              <a:ext uri="{FF2B5EF4-FFF2-40B4-BE49-F238E27FC236}">
                <a16:creationId xmlns:a16="http://schemas.microsoft.com/office/drawing/2014/main" id="{712B4B47-0509-4B19-9449-3D6990C4B0DB}"/>
              </a:ext>
            </a:extLst>
          </p:cNvPr>
          <p:cNvSpPr txBox="1"/>
          <p:nvPr/>
        </p:nvSpPr>
        <p:spPr>
          <a:xfrm>
            <a:off x="393758" y="581597"/>
            <a:ext cx="4540134" cy="4970591"/>
          </a:xfrm>
          <a:prstGeom prst="rect">
            <a:avLst/>
          </a:prstGeom>
          <a:noFill/>
        </p:spPr>
        <p:txBody>
          <a:bodyPr wrap="square">
            <a:spAutoFit/>
          </a:bodyPr>
          <a:lstStyle>
            <a:defPPr>
              <a:defRPr lang="en-US"/>
            </a:defPPr>
            <a:lvl1pPr>
              <a:spcAft>
                <a:spcPts val="882"/>
              </a:spcAft>
              <a:defRPr sz="1600">
                <a:solidFill>
                  <a:srgbClr val="000000"/>
                </a:solidFill>
                <a:latin typeface="+mj-lt"/>
              </a:defRPr>
            </a:lvl1pPr>
          </a:lstStyle>
          <a:p>
            <a:r>
              <a:rPr lang="en-US" dirty="0"/>
              <a:t>By </a:t>
            </a:r>
            <a:r>
              <a:rPr lang="en-US" b="1" dirty="0" err="1">
                <a:latin typeface="+mn-lt"/>
              </a:rPr>
              <a:t>CInO</a:t>
            </a:r>
            <a:r>
              <a:rPr lang="en-US" dirty="0"/>
              <a:t>, I mean</a:t>
            </a:r>
          </a:p>
          <a:p>
            <a:pPr marL="358775" indent="-182563">
              <a:buFont typeface="Arial" panose="020B0604020202020204" pitchFamily="34" charset="0"/>
              <a:buChar char="•"/>
            </a:pPr>
            <a:r>
              <a:rPr lang="en-US" dirty="0"/>
              <a:t>Manage and lead the corporate innovation process, from R&amp;D to marketing &amp; communication teams;</a:t>
            </a:r>
          </a:p>
          <a:p>
            <a:pPr marL="358775" indent="-182563">
              <a:buFont typeface="Arial" panose="020B0604020202020204" pitchFamily="34" charset="0"/>
              <a:buChar char="•"/>
            </a:pPr>
            <a:r>
              <a:rPr lang="en-US" dirty="0"/>
              <a:t>Multidisciplinary and customer-driven approach: the missing-link between customers and the  Board of Directors / Shareholders;</a:t>
            </a:r>
          </a:p>
          <a:p>
            <a:pPr marL="358775" indent="-182563">
              <a:buFont typeface="Arial" panose="020B0604020202020204" pitchFamily="34" charset="0"/>
              <a:buChar char="•"/>
            </a:pPr>
            <a:r>
              <a:rPr lang="en-US" dirty="0"/>
              <a:t>Engagement-maker, with internal and external teams;</a:t>
            </a:r>
          </a:p>
          <a:p>
            <a:pPr marL="358775" indent="-182563">
              <a:buFont typeface="Arial" panose="020B0604020202020204" pitchFamily="34" charset="0"/>
              <a:buChar char="•"/>
            </a:pPr>
            <a:r>
              <a:rPr lang="en-US" dirty="0"/>
              <a:t>Understand and turn the business/customer needs into new product/service solutions;</a:t>
            </a:r>
          </a:p>
          <a:p>
            <a:pPr marL="358775" indent="-182563">
              <a:buFont typeface="Arial" panose="020B0604020202020204" pitchFamily="34" charset="0"/>
              <a:buChar char="•"/>
            </a:pPr>
            <a:r>
              <a:rPr lang="en-US" dirty="0"/>
              <a:t>Knowledge about product development, from MVP to the store. </a:t>
            </a:r>
          </a:p>
          <a:p>
            <a:pPr marL="358775" indent="-182563">
              <a:buFont typeface="Arial" panose="020B0604020202020204" pitchFamily="34" charset="0"/>
              <a:buChar char="•"/>
            </a:pPr>
            <a:r>
              <a:rPr lang="en-US" dirty="0"/>
              <a:t>Knowledge of the technology-trends, with their benefits and limits, and identify the right solutions for specific problems (customer-driven approach);</a:t>
            </a:r>
          </a:p>
        </p:txBody>
      </p:sp>
      <p:sp>
        <p:nvSpPr>
          <p:cNvPr id="9" name="TextBox 8">
            <a:hlinkClick r:id="rId3" action="ppaction://hlinksldjump"/>
            <a:extLst>
              <a:ext uri="{FF2B5EF4-FFF2-40B4-BE49-F238E27FC236}">
                <a16:creationId xmlns:a16="http://schemas.microsoft.com/office/drawing/2014/main" id="{6F63512A-5DBF-4F5A-8ED5-C9187BD48FE6}"/>
              </a:ext>
            </a:extLst>
          </p:cNvPr>
          <p:cNvSpPr txBox="1"/>
          <p:nvPr/>
        </p:nvSpPr>
        <p:spPr>
          <a:xfrm>
            <a:off x="2259376" y="7036475"/>
            <a:ext cx="808896" cy="340519"/>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sz="1400" dirty="0"/>
              <a:t>Back</a:t>
            </a:r>
          </a:p>
        </p:txBody>
      </p:sp>
    </p:spTree>
    <p:extLst>
      <p:ext uri="{BB962C8B-B14F-4D97-AF65-F5344CB8AC3E}">
        <p14:creationId xmlns:p14="http://schemas.microsoft.com/office/powerpoint/2010/main" val="3308385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hlinkClick r:id="rId2" action="ppaction://hlinksldjump"/>
            <a:extLst>
              <a:ext uri="{FF2B5EF4-FFF2-40B4-BE49-F238E27FC236}">
                <a16:creationId xmlns:a16="http://schemas.microsoft.com/office/drawing/2014/main" id="{E6BA7BF9-025F-4874-A44F-C18A74559CDF}"/>
              </a:ext>
            </a:extLst>
          </p:cNvPr>
          <p:cNvSpPr txBox="1"/>
          <p:nvPr/>
        </p:nvSpPr>
        <p:spPr>
          <a:xfrm>
            <a:off x="1604490" y="6111185"/>
            <a:ext cx="2118670"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And then?</a:t>
            </a:r>
          </a:p>
        </p:txBody>
      </p:sp>
      <p:sp>
        <p:nvSpPr>
          <p:cNvPr id="10" name="TextBox 9">
            <a:extLst>
              <a:ext uri="{FF2B5EF4-FFF2-40B4-BE49-F238E27FC236}">
                <a16:creationId xmlns:a16="http://schemas.microsoft.com/office/drawing/2014/main" id="{712B4B47-0509-4B19-9449-3D6990C4B0DB}"/>
              </a:ext>
            </a:extLst>
          </p:cNvPr>
          <p:cNvSpPr txBox="1"/>
          <p:nvPr/>
        </p:nvSpPr>
        <p:spPr>
          <a:xfrm>
            <a:off x="497220" y="698746"/>
            <a:ext cx="4333208" cy="4755148"/>
          </a:xfrm>
          <a:prstGeom prst="rect">
            <a:avLst/>
          </a:prstGeom>
          <a:noFill/>
        </p:spPr>
        <p:txBody>
          <a:bodyPr wrap="square">
            <a:spAutoFit/>
          </a:bodyPr>
          <a:lstStyle>
            <a:defPPr>
              <a:defRPr lang="en-US"/>
            </a:defPPr>
            <a:lvl1pPr>
              <a:spcAft>
                <a:spcPts val="882"/>
              </a:spcAft>
              <a:defRPr sz="1600">
                <a:solidFill>
                  <a:srgbClr val="000000"/>
                </a:solidFill>
                <a:latin typeface="+mj-lt"/>
              </a:defRPr>
            </a:lvl1pPr>
          </a:lstStyle>
          <a:p>
            <a:r>
              <a:rPr lang="en-US" dirty="0"/>
              <a:t>My ultimate passion. Since I was a child, I have always been interested in Space, Human Space Flight field in particular. </a:t>
            </a:r>
          </a:p>
          <a:p>
            <a:r>
              <a:rPr lang="en-US" dirty="0"/>
              <a:t>Before finishing my </a:t>
            </a:r>
            <a:r>
              <a:rPr lang="en-US" dirty="0" err="1"/>
              <a:t>M.sc.</a:t>
            </a:r>
            <a:r>
              <a:rPr lang="en-US" dirty="0"/>
              <a:t> degree in </a:t>
            </a:r>
            <a:r>
              <a:rPr lang="en-US" b="1" dirty="0">
                <a:latin typeface="+mn-lt"/>
              </a:rPr>
              <a:t>Biomedical Engineering</a:t>
            </a:r>
            <a:r>
              <a:rPr lang="en-US" dirty="0"/>
              <a:t>, I started to work in a Aerospace company, </a:t>
            </a:r>
            <a:r>
              <a:rPr lang="en-US" b="1" dirty="0">
                <a:latin typeface="+mn-lt"/>
              </a:rPr>
              <a:t>Thales </a:t>
            </a:r>
            <a:r>
              <a:rPr lang="en-US" b="1" dirty="0" err="1">
                <a:latin typeface="+mn-lt"/>
              </a:rPr>
              <a:t>Alenia</a:t>
            </a:r>
            <a:r>
              <a:rPr lang="en-US" b="1" dirty="0">
                <a:latin typeface="+mn-lt"/>
              </a:rPr>
              <a:t> Space</a:t>
            </a:r>
            <a:r>
              <a:rPr lang="en-US" dirty="0"/>
              <a:t>. I took part in the </a:t>
            </a:r>
            <a:r>
              <a:rPr lang="en-US" b="1" dirty="0">
                <a:latin typeface="+mn-lt"/>
              </a:rPr>
              <a:t>Biomedical Space Crew Support </a:t>
            </a:r>
            <a:r>
              <a:rPr lang="en-US" dirty="0"/>
              <a:t>dept, developing one of the first biometric wearable systems in 2012. Flexible ECG, washable system, arm movement tracking, etc. embedded in a garment. Starting </a:t>
            </a:r>
            <a:r>
              <a:rPr lang="en-US"/>
              <a:t>from scratch, </a:t>
            </a:r>
            <a:r>
              <a:rPr lang="en-US" dirty="0"/>
              <a:t>in less than six months the prototype was done.</a:t>
            </a:r>
          </a:p>
          <a:p>
            <a:r>
              <a:rPr lang="en-US" dirty="0"/>
              <a:t>A similar story happened during the PhD with the main project led by </a:t>
            </a:r>
            <a:r>
              <a:rPr lang="en-US" b="1" dirty="0">
                <a:latin typeface="+mn-lt"/>
              </a:rPr>
              <a:t>ESA</a:t>
            </a:r>
            <a:r>
              <a:rPr lang="en-US" dirty="0"/>
              <a:t>, with the contribution of the </a:t>
            </a:r>
            <a:r>
              <a:rPr lang="en-US" b="1" dirty="0">
                <a:latin typeface="+mn-lt"/>
              </a:rPr>
              <a:t>MIT</a:t>
            </a:r>
            <a:r>
              <a:rPr lang="en-US" dirty="0"/>
              <a:t> and </a:t>
            </a:r>
            <a:r>
              <a:rPr lang="en-US" b="1" dirty="0">
                <a:latin typeface="+mn-lt"/>
              </a:rPr>
              <a:t>King’s College London</a:t>
            </a:r>
            <a:r>
              <a:rPr lang="en-US" dirty="0"/>
              <a:t>, where I was visiting researcher. I built up from scratches two projects within the Gravity Loading Countermeasure Skinsuit framework</a:t>
            </a:r>
          </a:p>
        </p:txBody>
      </p:sp>
      <p:sp>
        <p:nvSpPr>
          <p:cNvPr id="5" name="TextBox 4">
            <a:hlinkClick r:id="rId3" action="ppaction://hlinksldjump"/>
            <a:extLst>
              <a:ext uri="{FF2B5EF4-FFF2-40B4-BE49-F238E27FC236}">
                <a16:creationId xmlns:a16="http://schemas.microsoft.com/office/drawing/2014/main" id="{935E8ABC-2632-4F19-B64A-D3CB8AF7C8FE}"/>
              </a:ext>
            </a:extLst>
          </p:cNvPr>
          <p:cNvSpPr txBox="1"/>
          <p:nvPr/>
        </p:nvSpPr>
        <p:spPr>
          <a:xfrm>
            <a:off x="2259376" y="7036475"/>
            <a:ext cx="808896" cy="340519"/>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sz="1400" dirty="0"/>
              <a:t>Back</a:t>
            </a:r>
          </a:p>
        </p:txBody>
      </p:sp>
    </p:spTree>
    <p:extLst>
      <p:ext uri="{BB962C8B-B14F-4D97-AF65-F5344CB8AC3E}">
        <p14:creationId xmlns:p14="http://schemas.microsoft.com/office/powerpoint/2010/main" val="1337486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hlinkClick r:id="rId2" action="ppaction://hlinksldjump"/>
            <a:extLst>
              <a:ext uri="{FF2B5EF4-FFF2-40B4-BE49-F238E27FC236}">
                <a16:creationId xmlns:a16="http://schemas.microsoft.com/office/drawing/2014/main" id="{E6BA7BF9-025F-4874-A44F-C18A74559CDF}"/>
              </a:ext>
            </a:extLst>
          </p:cNvPr>
          <p:cNvSpPr txBox="1"/>
          <p:nvPr/>
        </p:nvSpPr>
        <p:spPr>
          <a:xfrm>
            <a:off x="1505379" y="6470109"/>
            <a:ext cx="2316891"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Your </a:t>
            </a:r>
            <a:r>
              <a:rPr lang="it-IT" b="1" dirty="0"/>
              <a:t>Works</a:t>
            </a:r>
            <a:r>
              <a:rPr lang="it-IT" dirty="0"/>
              <a:t>, please.</a:t>
            </a:r>
          </a:p>
        </p:txBody>
      </p:sp>
      <p:sp>
        <p:nvSpPr>
          <p:cNvPr id="10" name="TextBox 9">
            <a:extLst>
              <a:ext uri="{FF2B5EF4-FFF2-40B4-BE49-F238E27FC236}">
                <a16:creationId xmlns:a16="http://schemas.microsoft.com/office/drawing/2014/main" id="{712B4B47-0509-4B19-9449-3D6990C4B0DB}"/>
              </a:ext>
            </a:extLst>
          </p:cNvPr>
          <p:cNvSpPr txBox="1"/>
          <p:nvPr/>
        </p:nvSpPr>
        <p:spPr>
          <a:xfrm>
            <a:off x="500131" y="492222"/>
            <a:ext cx="4327383" cy="5247590"/>
          </a:xfrm>
          <a:prstGeom prst="rect">
            <a:avLst/>
          </a:prstGeom>
          <a:noFill/>
        </p:spPr>
        <p:txBody>
          <a:bodyPr wrap="square">
            <a:spAutoFit/>
          </a:bodyPr>
          <a:lstStyle>
            <a:defPPr>
              <a:defRPr lang="en-US"/>
            </a:defPPr>
            <a:lvl1pPr>
              <a:spcAft>
                <a:spcPts val="882"/>
              </a:spcAft>
              <a:defRPr sz="1600">
                <a:solidFill>
                  <a:srgbClr val="000000"/>
                </a:solidFill>
                <a:latin typeface="+mj-lt"/>
              </a:defRPr>
            </a:lvl1pPr>
          </a:lstStyle>
          <a:p>
            <a:r>
              <a:rPr lang="en-US" dirty="0"/>
              <a:t>To be honest, I have been an engineer and researcher during daily activities. In the meanwhile, my remaining time has been full of start-up initiatives, business/financial courses, business plan contests, pitches, etc.</a:t>
            </a:r>
          </a:p>
          <a:p>
            <a:r>
              <a:rPr lang="en-US" dirty="0"/>
              <a:t>One of the first companies that I founded, </a:t>
            </a:r>
            <a:r>
              <a:rPr lang="en-US" b="1" dirty="0">
                <a:latin typeface="+mn-lt"/>
              </a:rPr>
              <a:t>Sherlock </a:t>
            </a:r>
            <a:r>
              <a:rPr lang="en-US" b="1" dirty="0" err="1">
                <a:latin typeface="+mn-lt"/>
              </a:rPr>
              <a:t>srl</a:t>
            </a:r>
            <a:r>
              <a:rPr lang="en-US" dirty="0"/>
              <a:t> an anti-theft device GPS based for bicycle, lifted-off. </a:t>
            </a:r>
            <a:br>
              <a:rPr lang="en-US" dirty="0"/>
            </a:br>
            <a:br>
              <a:rPr lang="en-US" dirty="0"/>
            </a:br>
            <a:r>
              <a:rPr lang="en-US" dirty="0"/>
              <a:t>Sherlock has been awarded with a </a:t>
            </a:r>
            <a:r>
              <a:rPr lang="en-US" b="1" dirty="0">
                <a:latin typeface="+mn-lt"/>
              </a:rPr>
              <a:t>European grant </a:t>
            </a:r>
            <a:r>
              <a:rPr lang="en-US" dirty="0"/>
              <a:t>and the entrepreneurial activity started. From customers' needs, technical researches, prototyping, on-field experiments, business development, fund raising, </a:t>
            </a:r>
            <a:r>
              <a:rPr lang="en-US" dirty="0" err="1"/>
              <a:t>etc</a:t>
            </a:r>
            <a:r>
              <a:rPr lang="en-US" dirty="0"/>
              <a:t> our initial small team started to grow up and the product reached the market (EU and USA). The company achieved the </a:t>
            </a:r>
            <a:r>
              <a:rPr lang="en-US" b="1" dirty="0">
                <a:latin typeface="+mn-lt"/>
              </a:rPr>
              <a:t>Exit</a:t>
            </a:r>
            <a:r>
              <a:rPr lang="en-US" dirty="0"/>
              <a:t> in 2019 with a multinational company.</a:t>
            </a:r>
            <a:br>
              <a:rPr lang="en-US" dirty="0"/>
            </a:br>
            <a:endParaRPr lang="en-US" dirty="0"/>
          </a:p>
          <a:p>
            <a:r>
              <a:rPr lang="en-US" dirty="0"/>
              <a:t>Would you rather know more about my works or some uncommon facts?</a:t>
            </a:r>
          </a:p>
        </p:txBody>
      </p:sp>
      <p:sp>
        <p:nvSpPr>
          <p:cNvPr id="4" name="TextBox 3">
            <a:hlinkClick r:id="rId3" action="ppaction://hlinksldjump"/>
            <a:extLst>
              <a:ext uri="{FF2B5EF4-FFF2-40B4-BE49-F238E27FC236}">
                <a16:creationId xmlns:a16="http://schemas.microsoft.com/office/drawing/2014/main" id="{4FC1DE89-0AAF-4CB2-AA41-8393EAE1C97E}"/>
              </a:ext>
            </a:extLst>
          </p:cNvPr>
          <p:cNvSpPr txBox="1"/>
          <p:nvPr/>
        </p:nvSpPr>
        <p:spPr>
          <a:xfrm>
            <a:off x="1719182" y="5897554"/>
            <a:ext cx="1889286"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“uncommon”!?</a:t>
            </a:r>
          </a:p>
        </p:txBody>
      </p:sp>
      <p:sp>
        <p:nvSpPr>
          <p:cNvPr id="8" name="TextBox 7">
            <a:hlinkClick r:id="rId4" action="ppaction://hlinksldjump"/>
            <a:extLst>
              <a:ext uri="{FF2B5EF4-FFF2-40B4-BE49-F238E27FC236}">
                <a16:creationId xmlns:a16="http://schemas.microsoft.com/office/drawing/2014/main" id="{D11977AE-4E8A-4050-8C31-59A0C78BF9C8}"/>
              </a:ext>
            </a:extLst>
          </p:cNvPr>
          <p:cNvSpPr txBox="1"/>
          <p:nvPr/>
        </p:nvSpPr>
        <p:spPr>
          <a:xfrm>
            <a:off x="2259376" y="7036475"/>
            <a:ext cx="808896" cy="340519"/>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sz="1400" dirty="0"/>
              <a:t>Back</a:t>
            </a:r>
          </a:p>
        </p:txBody>
      </p:sp>
    </p:spTree>
    <p:extLst>
      <p:ext uri="{BB962C8B-B14F-4D97-AF65-F5344CB8AC3E}">
        <p14:creationId xmlns:p14="http://schemas.microsoft.com/office/powerpoint/2010/main" val="3474964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12B4B47-0509-4B19-9449-3D6990C4B0DB}"/>
              </a:ext>
            </a:extLst>
          </p:cNvPr>
          <p:cNvSpPr txBox="1"/>
          <p:nvPr/>
        </p:nvSpPr>
        <p:spPr>
          <a:xfrm>
            <a:off x="491770" y="1071496"/>
            <a:ext cx="4344107" cy="4362733"/>
          </a:xfrm>
          <a:prstGeom prst="rect">
            <a:avLst/>
          </a:prstGeom>
          <a:noFill/>
        </p:spPr>
        <p:txBody>
          <a:bodyPr wrap="square">
            <a:spAutoFit/>
          </a:bodyPr>
          <a:lstStyle>
            <a:defPPr>
              <a:defRPr lang="en-US"/>
            </a:defPPr>
            <a:lvl1pPr>
              <a:spcAft>
                <a:spcPts val="882"/>
              </a:spcAft>
              <a:defRPr sz="1600">
                <a:solidFill>
                  <a:srgbClr val="000000"/>
                </a:solidFill>
                <a:latin typeface="+mj-lt"/>
              </a:defRPr>
            </a:lvl1pPr>
          </a:lstStyle>
          <a:p>
            <a:r>
              <a:rPr lang="en-US" dirty="0"/>
              <a:t>Sure, like that time that, in front of an investor panel, I pitched for the Duke of York (Queen Elisabeth’s son) or when we presented our company at Westminster-House of Commons? </a:t>
            </a:r>
          </a:p>
          <a:p>
            <a:r>
              <a:rPr lang="en-US" dirty="0"/>
              <a:t>Or, like that time when I was a tester for a biomedical astronaut experiment at DLR/EAC in Cologne. </a:t>
            </a:r>
          </a:p>
          <a:p>
            <a:r>
              <a:rPr lang="en-US" dirty="0"/>
              <a:t>Or when we were invited at the Apple CA headquarter.</a:t>
            </a:r>
          </a:p>
          <a:p>
            <a:r>
              <a:rPr lang="en-US" dirty="0"/>
              <a:t>Well, I would be delighted to explain these and many more facts with a direct contact. </a:t>
            </a:r>
          </a:p>
          <a:p>
            <a:endParaRPr lang="en-US" dirty="0"/>
          </a:p>
          <a:p>
            <a:r>
              <a:rPr lang="en-US" dirty="0"/>
              <a:t>Feel free to drop me an email at </a:t>
            </a:r>
            <a:r>
              <a:rPr lang="en-US" dirty="0">
                <a:hlinkClick r:id="rId2"/>
              </a:rPr>
              <a:t>matte.stoppa@gmail.com</a:t>
            </a:r>
            <a:r>
              <a:rPr lang="en-US" dirty="0"/>
              <a:t> </a:t>
            </a:r>
            <a:br>
              <a:rPr lang="en-US" dirty="0"/>
            </a:br>
            <a:endParaRPr lang="en-US" dirty="0"/>
          </a:p>
        </p:txBody>
      </p:sp>
      <p:sp>
        <p:nvSpPr>
          <p:cNvPr id="6" name="TextBox 5">
            <a:hlinkClick r:id="rId3" action="ppaction://hlinksldjump"/>
            <a:extLst>
              <a:ext uri="{FF2B5EF4-FFF2-40B4-BE49-F238E27FC236}">
                <a16:creationId xmlns:a16="http://schemas.microsoft.com/office/drawing/2014/main" id="{07D715F9-8680-4AF0-A446-BE950AECEC72}"/>
              </a:ext>
            </a:extLst>
          </p:cNvPr>
          <p:cNvSpPr txBox="1"/>
          <p:nvPr/>
        </p:nvSpPr>
        <p:spPr>
          <a:xfrm>
            <a:off x="1718062" y="6130740"/>
            <a:ext cx="1891525"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Main menu</a:t>
            </a:r>
          </a:p>
        </p:txBody>
      </p:sp>
      <p:sp>
        <p:nvSpPr>
          <p:cNvPr id="8" name="TextBox 7">
            <a:hlinkClick r:id="rId4" action="ppaction://hlinksldjump"/>
            <a:extLst>
              <a:ext uri="{FF2B5EF4-FFF2-40B4-BE49-F238E27FC236}">
                <a16:creationId xmlns:a16="http://schemas.microsoft.com/office/drawing/2014/main" id="{9817FF86-8D07-42B5-85A9-94573969620F}"/>
              </a:ext>
            </a:extLst>
          </p:cNvPr>
          <p:cNvSpPr txBox="1"/>
          <p:nvPr/>
        </p:nvSpPr>
        <p:spPr>
          <a:xfrm>
            <a:off x="2259376" y="7036475"/>
            <a:ext cx="808896" cy="340519"/>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sz="1400" dirty="0"/>
              <a:t>Back</a:t>
            </a:r>
          </a:p>
        </p:txBody>
      </p:sp>
    </p:spTree>
    <p:extLst>
      <p:ext uri="{BB962C8B-B14F-4D97-AF65-F5344CB8AC3E}">
        <p14:creationId xmlns:p14="http://schemas.microsoft.com/office/powerpoint/2010/main" val="87845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12B4B47-0509-4B19-9449-3D6990C4B0DB}"/>
              </a:ext>
            </a:extLst>
          </p:cNvPr>
          <p:cNvSpPr txBox="1"/>
          <p:nvPr/>
        </p:nvSpPr>
        <p:spPr>
          <a:xfrm>
            <a:off x="485572" y="1049027"/>
            <a:ext cx="4356505" cy="4624343"/>
          </a:xfrm>
          <a:prstGeom prst="rect">
            <a:avLst/>
          </a:prstGeom>
          <a:noFill/>
        </p:spPr>
        <p:txBody>
          <a:bodyPr wrap="square">
            <a:spAutoFit/>
          </a:bodyPr>
          <a:lstStyle>
            <a:defPPr>
              <a:defRPr lang="en-US"/>
            </a:defPPr>
            <a:lvl1pPr>
              <a:spcAft>
                <a:spcPts val="882"/>
              </a:spcAft>
              <a:defRPr sz="1600">
                <a:solidFill>
                  <a:srgbClr val="000000"/>
                </a:solidFill>
                <a:latin typeface="+mj-lt"/>
              </a:defRPr>
            </a:lvl1pPr>
          </a:lstStyle>
          <a:p>
            <a:r>
              <a:rPr lang="en-US" dirty="0"/>
              <a:t>I grew up in </a:t>
            </a:r>
            <a:r>
              <a:rPr lang="en-US" b="1" dirty="0">
                <a:latin typeface="+mn-lt"/>
              </a:rPr>
              <a:t>Ivrea</a:t>
            </a:r>
            <a:r>
              <a:rPr lang="en-US" dirty="0"/>
              <a:t>, near Turin, which gave birth to Adriano Olivetti, one of the most relevant examples of social and visionary entrepreneurship in the world.</a:t>
            </a:r>
          </a:p>
          <a:p>
            <a:r>
              <a:rPr lang="en-US" dirty="0"/>
              <a:t>I supported and founded some start-ups and I always faced all the challenges with curiosity, enthusiasm and self-denial. I love when the binomial “business – innovation” generates a social impact.</a:t>
            </a:r>
          </a:p>
          <a:p>
            <a:r>
              <a:rPr lang="en-US" dirty="0"/>
              <a:t>As engineer and researcher I went out of my comfort zone, filling my spare time with start-up initiatives, business/financial courses, business plan contests, pitches, etc.</a:t>
            </a:r>
          </a:p>
          <a:p>
            <a:r>
              <a:rPr lang="en-US" dirty="0"/>
              <a:t>One of the first companies that I founded, </a:t>
            </a:r>
            <a:r>
              <a:rPr lang="en-US" b="1" dirty="0">
                <a:latin typeface="+mn-lt"/>
              </a:rPr>
              <a:t>Sherlock</a:t>
            </a:r>
            <a:r>
              <a:rPr lang="en-US" dirty="0"/>
              <a:t> -an anti-theft device GPS based for bicycle- lifted-off. </a:t>
            </a:r>
            <a:br>
              <a:rPr lang="en-US" dirty="0"/>
            </a:br>
            <a:endParaRPr lang="en-US" dirty="0"/>
          </a:p>
        </p:txBody>
      </p:sp>
      <p:sp>
        <p:nvSpPr>
          <p:cNvPr id="6" name="TextBox 5">
            <a:hlinkClick r:id="rId2" action="ppaction://hlinksldjump"/>
            <a:extLst>
              <a:ext uri="{FF2B5EF4-FFF2-40B4-BE49-F238E27FC236}">
                <a16:creationId xmlns:a16="http://schemas.microsoft.com/office/drawing/2014/main" id="{07D715F9-8680-4AF0-A446-BE950AECEC72}"/>
              </a:ext>
            </a:extLst>
          </p:cNvPr>
          <p:cNvSpPr txBox="1"/>
          <p:nvPr/>
        </p:nvSpPr>
        <p:spPr>
          <a:xfrm>
            <a:off x="1079117" y="6175772"/>
            <a:ext cx="3169415"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en-US" dirty="0"/>
              <a:t>“Did occurred you to fail?</a:t>
            </a:r>
            <a:endParaRPr lang="it-IT" dirty="0"/>
          </a:p>
        </p:txBody>
      </p:sp>
      <p:sp>
        <p:nvSpPr>
          <p:cNvPr id="8" name="TextBox 7">
            <a:hlinkClick r:id="rId3" action="ppaction://hlinksldjump"/>
            <a:extLst>
              <a:ext uri="{FF2B5EF4-FFF2-40B4-BE49-F238E27FC236}">
                <a16:creationId xmlns:a16="http://schemas.microsoft.com/office/drawing/2014/main" id="{0C51935F-7C3F-4D63-8D36-0D2F2DDA027B}"/>
              </a:ext>
            </a:extLst>
          </p:cNvPr>
          <p:cNvSpPr txBox="1"/>
          <p:nvPr/>
        </p:nvSpPr>
        <p:spPr>
          <a:xfrm>
            <a:off x="2259376" y="7036475"/>
            <a:ext cx="808896" cy="340519"/>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sz="1400" dirty="0"/>
              <a:t>Back</a:t>
            </a:r>
          </a:p>
        </p:txBody>
      </p:sp>
    </p:spTree>
    <p:extLst>
      <p:ext uri="{BB962C8B-B14F-4D97-AF65-F5344CB8AC3E}">
        <p14:creationId xmlns:p14="http://schemas.microsoft.com/office/powerpoint/2010/main" val="4057442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12B4B47-0509-4B19-9449-3D6990C4B0DB}"/>
              </a:ext>
            </a:extLst>
          </p:cNvPr>
          <p:cNvSpPr txBox="1"/>
          <p:nvPr/>
        </p:nvSpPr>
        <p:spPr>
          <a:xfrm>
            <a:off x="576596" y="2299502"/>
            <a:ext cx="4248009" cy="1915909"/>
          </a:xfrm>
          <a:prstGeom prst="rect">
            <a:avLst/>
          </a:prstGeom>
          <a:noFill/>
        </p:spPr>
        <p:txBody>
          <a:bodyPr wrap="square">
            <a:spAutoFit/>
          </a:bodyPr>
          <a:lstStyle>
            <a:defPPr>
              <a:defRPr lang="en-US"/>
            </a:defPPr>
            <a:lvl1pPr>
              <a:spcAft>
                <a:spcPts val="882"/>
              </a:spcAft>
              <a:defRPr sz="1600">
                <a:solidFill>
                  <a:srgbClr val="000000"/>
                </a:solidFill>
                <a:latin typeface="+mj-lt"/>
              </a:defRPr>
            </a:lvl1pPr>
          </a:lstStyle>
          <a:p>
            <a:r>
              <a:rPr lang="en-US" dirty="0"/>
              <a:t>Yes, of course. Only a few number of sentences can explain better this topic then:</a:t>
            </a:r>
          </a:p>
          <a:p>
            <a:r>
              <a:rPr lang="en-US" dirty="0"/>
              <a:t>“</a:t>
            </a:r>
            <a:r>
              <a:rPr lang="en-US" i="1" dirty="0"/>
              <a:t>Fail fast, learn faster.” </a:t>
            </a:r>
          </a:p>
          <a:p>
            <a:r>
              <a:rPr lang="en-US" dirty="0"/>
              <a:t>I’ll never stop to learn. </a:t>
            </a:r>
          </a:p>
          <a:p>
            <a:br>
              <a:rPr lang="en-US" dirty="0"/>
            </a:br>
            <a:endParaRPr lang="en-US" dirty="0"/>
          </a:p>
        </p:txBody>
      </p:sp>
      <p:sp>
        <p:nvSpPr>
          <p:cNvPr id="7" name="TextBox 6">
            <a:hlinkClick r:id="rId2" action="ppaction://hlinksldjump"/>
            <a:extLst>
              <a:ext uri="{FF2B5EF4-FFF2-40B4-BE49-F238E27FC236}">
                <a16:creationId xmlns:a16="http://schemas.microsoft.com/office/drawing/2014/main" id="{4F5594BC-5839-4931-8C44-6BA2DCD1B358}"/>
              </a:ext>
            </a:extLst>
          </p:cNvPr>
          <p:cNvSpPr txBox="1"/>
          <p:nvPr/>
        </p:nvSpPr>
        <p:spPr>
          <a:xfrm>
            <a:off x="2259376" y="7036475"/>
            <a:ext cx="808896" cy="340519"/>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sz="1400" dirty="0"/>
              <a:t>Back</a:t>
            </a:r>
          </a:p>
        </p:txBody>
      </p:sp>
      <p:sp>
        <p:nvSpPr>
          <p:cNvPr id="8" name="TextBox 7">
            <a:hlinkClick r:id="rId3" action="ppaction://hlinksldjump"/>
            <a:extLst>
              <a:ext uri="{FF2B5EF4-FFF2-40B4-BE49-F238E27FC236}">
                <a16:creationId xmlns:a16="http://schemas.microsoft.com/office/drawing/2014/main" id="{3579C38E-B5AC-423D-908D-6BA799E7D82E}"/>
              </a:ext>
            </a:extLst>
          </p:cNvPr>
          <p:cNvSpPr txBox="1"/>
          <p:nvPr/>
        </p:nvSpPr>
        <p:spPr>
          <a:xfrm>
            <a:off x="1718062" y="6130740"/>
            <a:ext cx="1891525" cy="408623"/>
          </a:xfrm>
          <a:prstGeom prst="roundRect">
            <a:avLst/>
          </a:prstGeom>
          <a:ln>
            <a:noFill/>
          </a:ln>
          <a:effectLst>
            <a:outerShdw blurRad="101600" dist="38100" dir="2700000" algn="tl" rotWithShape="0">
              <a:prstClr val="black">
                <a:alpha val="5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algn="ctr"/>
          </a:lstStyle>
          <a:p>
            <a:r>
              <a:rPr lang="it-IT" dirty="0"/>
              <a:t>Main menu</a:t>
            </a:r>
          </a:p>
        </p:txBody>
      </p:sp>
    </p:spTree>
    <p:extLst>
      <p:ext uri="{BB962C8B-B14F-4D97-AF65-F5344CB8AC3E}">
        <p14:creationId xmlns:p14="http://schemas.microsoft.com/office/powerpoint/2010/main" val="3665750250"/>
      </p:ext>
    </p:extLst>
  </p:cSld>
  <p:clrMapOvr>
    <a:masterClrMapping/>
  </p:clrMapOvr>
</p:sld>
</file>

<file path=ppt/theme/theme1.xml><?xml version="1.0" encoding="utf-8"?>
<a:theme xmlns:a="http://schemas.openxmlformats.org/drawingml/2006/main" name="Tema di Offic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ChatBot_resume</Template>
  <TotalTime>13</TotalTime>
  <Words>2953</Words>
  <Application>Microsoft Office PowerPoint</Application>
  <PresentationFormat>Personalizzato</PresentationFormat>
  <Paragraphs>222</Paragraphs>
  <Slides>31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31</vt:i4>
      </vt:variant>
    </vt:vector>
  </HeadingPairs>
  <TitlesOfParts>
    <vt:vector size="36" baseType="lpstr">
      <vt:lpstr>Arial</vt:lpstr>
      <vt:lpstr>Calibri</vt:lpstr>
      <vt:lpstr>Calibri Light</vt:lpstr>
      <vt:lpstr>Open Sans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Matteo Stoppa</dc:creator>
  <cp:lastModifiedBy>Matteo Stoppa</cp:lastModifiedBy>
  <cp:revision>2</cp:revision>
  <dcterms:created xsi:type="dcterms:W3CDTF">2022-08-26T13:19:45Z</dcterms:created>
  <dcterms:modified xsi:type="dcterms:W3CDTF">2022-08-26T13:33:43Z</dcterms:modified>
</cp:coreProperties>
</file>